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5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7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ermanganometry" TargetMode="External"/><Relationship Id="rId3" Type="http://schemas.openxmlformats.org/officeDocument/2006/relationships/hyperlink" Target="https://en.wikipedia.org/wiki/Iodine" TargetMode="External"/><Relationship Id="rId7" Type="http://schemas.openxmlformats.org/officeDocument/2006/relationships/hyperlink" Target="https://en.wikipedia.org/wiki/Cerium" TargetMode="External"/><Relationship Id="rId2" Type="http://schemas.openxmlformats.org/officeDocument/2006/relationships/hyperlink" Target="https://en.wikipedia.org/wiki/Iodome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rimetry" TargetMode="External"/><Relationship Id="rId11" Type="http://schemas.openxmlformats.org/officeDocument/2006/relationships/hyperlink" Target="https://en.wikipedia.org/wiki/Potassium_dichromate" TargetMode="External"/><Relationship Id="rId5" Type="http://schemas.openxmlformats.org/officeDocument/2006/relationships/hyperlink" Target="https://en.wikipedia.org/wiki/Bromine" TargetMode="External"/><Relationship Id="rId10" Type="http://schemas.openxmlformats.org/officeDocument/2006/relationships/hyperlink" Target="https://en.wikipedia.org/w/index.php?title=Dichrometry&amp;action=edit&amp;redlink=1" TargetMode="External"/><Relationship Id="rId4" Type="http://schemas.openxmlformats.org/officeDocument/2006/relationships/hyperlink" Target="https://en.wikipedia.org/wiki/Bromatometry" TargetMode="External"/><Relationship Id="rId9" Type="http://schemas.openxmlformats.org/officeDocument/2006/relationships/hyperlink" Target="https://en.wikipedia.org/wiki/Potassium_permanganat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7776" y="2481783"/>
            <a:ext cx="5206365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0345">
              <a:lnSpc>
                <a:spcPct val="100000"/>
              </a:lnSpc>
              <a:spcBef>
                <a:spcPts val="95"/>
              </a:spcBef>
            </a:pPr>
            <a:r>
              <a:rPr sz="4900" spc="-10" dirty="0">
                <a:solidFill>
                  <a:srgbClr val="C00000"/>
                </a:solidFill>
                <a:latin typeface="Trebuchet MS"/>
                <a:cs typeface="Trebuchet MS"/>
              </a:rPr>
              <a:t>Unit:</a:t>
            </a:r>
            <a:r>
              <a:rPr sz="4900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900" spc="-5" dirty="0">
                <a:solidFill>
                  <a:srgbClr val="C00000"/>
                </a:solidFill>
                <a:latin typeface="Trebuchet MS"/>
                <a:cs typeface="Trebuchet MS"/>
              </a:rPr>
              <a:t>IV </a:t>
            </a:r>
            <a:r>
              <a:rPr sz="49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900" spc="-5" dirty="0">
                <a:solidFill>
                  <a:srgbClr val="C00000"/>
                </a:solidFill>
                <a:latin typeface="Trebuchet MS"/>
                <a:cs typeface="Trebuchet MS"/>
              </a:rPr>
              <a:t>REDOX</a:t>
            </a:r>
            <a:r>
              <a:rPr sz="4900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900" spc="-55" dirty="0">
                <a:solidFill>
                  <a:srgbClr val="C00000"/>
                </a:solidFill>
                <a:latin typeface="Trebuchet MS"/>
                <a:cs typeface="Trebuchet MS"/>
              </a:rPr>
              <a:t>TITRATION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7504" y="4014535"/>
            <a:ext cx="5561330" cy="146642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95"/>
              </a:spcBef>
            </a:pPr>
            <a:r>
              <a:rPr sz="1800" b="1" spc="10" dirty="0">
                <a:solidFill>
                  <a:srgbClr val="7E7E7E"/>
                </a:solidFill>
                <a:latin typeface="Trebuchet MS"/>
                <a:cs typeface="Trebuchet MS"/>
              </a:rPr>
              <a:t>By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lang="en-US" sz="1800" b="1" spc="-10" dirty="0" smtClean="0">
                <a:solidFill>
                  <a:srgbClr val="7E7E7E"/>
                </a:solidFill>
                <a:latin typeface="Trebuchet MS"/>
                <a:cs typeface="Trebuchet MS"/>
              </a:rPr>
              <a:t>Dimple Pirgal </a:t>
            </a: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800" b="1" spc="-10" dirty="0" smtClean="0">
                <a:solidFill>
                  <a:srgbClr val="7E7E7E"/>
                </a:solidFill>
                <a:latin typeface="Trebuchet MS"/>
                <a:cs typeface="Trebuchet MS"/>
              </a:rPr>
              <a:t>Assistant</a:t>
            </a:r>
            <a:r>
              <a:rPr sz="1800" b="1" spc="25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7E7E7E"/>
                </a:solidFill>
                <a:latin typeface="Trebuchet MS"/>
                <a:cs typeface="Trebuchet MS"/>
              </a:rPr>
              <a:t>Professor,</a:t>
            </a:r>
            <a:r>
              <a:rPr sz="1800" b="1" spc="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K</a:t>
            </a:r>
            <a:r>
              <a:rPr lang="en-US" b="1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LE </a:t>
            </a:r>
            <a:r>
              <a:rPr sz="1800" b="1" spc="-35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7E7E7E"/>
                </a:solidFill>
                <a:latin typeface="Trebuchet MS"/>
                <a:cs typeface="Trebuchet MS"/>
              </a:rPr>
              <a:t>College</a:t>
            </a:r>
            <a:r>
              <a:rPr sz="1800" b="1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E7E7E"/>
                </a:solidFill>
                <a:latin typeface="Trebuchet MS"/>
                <a:cs typeface="Trebuchet MS"/>
              </a:rPr>
              <a:t>of</a:t>
            </a:r>
            <a:r>
              <a:rPr sz="1800" b="1" spc="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Pharmacy</a:t>
            </a:r>
            <a:endParaRPr lang="en-US" sz="1800" b="1" spc="-5" dirty="0" smtClean="0">
              <a:solidFill>
                <a:srgbClr val="7E7E7E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lang="en-US" b="1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Bengaluru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634" y="210334"/>
            <a:ext cx="11623040" cy="620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lnSpc>
                <a:spcPct val="110100"/>
              </a:lnSpc>
              <a:spcBef>
                <a:spcPts val="100"/>
              </a:spcBef>
              <a:buAutoNum type="arabicPeriod" startAt="3"/>
              <a:tabLst>
                <a:tab pos="384810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External indicators: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 are also called as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spot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test indicators. These were used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earlier when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no indicators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were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available.</a:t>
            </a: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5"/>
              </a:spcBef>
            </a:pPr>
            <a:r>
              <a:rPr sz="205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6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6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Ferricyanide</a:t>
            </a:r>
            <a:r>
              <a:rPr sz="26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ion</a:t>
            </a:r>
            <a:r>
              <a:rPr sz="26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6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6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6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detect</a:t>
            </a:r>
            <a:r>
              <a:rPr sz="26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iron</a:t>
            </a:r>
            <a:r>
              <a:rPr sz="26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(II)</a:t>
            </a:r>
            <a:r>
              <a:rPr sz="26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ion</a:t>
            </a:r>
            <a:r>
              <a:rPr sz="26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6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formation</a:t>
            </a:r>
            <a:r>
              <a:rPr sz="26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iron</a:t>
            </a:r>
            <a:endParaRPr sz="26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310"/>
              </a:spcBef>
            </a:pP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(II)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ferricyanide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(Turnbull’s</a:t>
            </a:r>
            <a:r>
              <a:rPr sz="2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blue)</a:t>
            </a:r>
            <a:r>
              <a:rPr sz="26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6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spot</a:t>
            </a:r>
            <a:r>
              <a:rPr sz="26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plate</a:t>
            </a:r>
            <a:r>
              <a:rPr sz="26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outside</a:t>
            </a:r>
            <a:r>
              <a:rPr sz="2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titration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vessel.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100"/>
              </a:lnSpc>
              <a:spcBef>
                <a:spcPts val="1010"/>
              </a:spcBef>
              <a:buAutoNum type="arabicPeriod" startAt="4"/>
              <a:tabLst>
                <a:tab pos="347980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Specific Indicators: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is as a substance which reacts in a specific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manner with one of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reagents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a titration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colour.</a:t>
            </a:r>
            <a:endParaRPr sz="26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10000"/>
              </a:lnSpc>
              <a:spcBef>
                <a:spcPts val="985"/>
              </a:spcBef>
            </a:pPr>
            <a:r>
              <a:rPr sz="205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For example: Starch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gives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deep blue colour with iodine (1%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solution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starch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used);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Thiocyanate</a:t>
            </a:r>
            <a:r>
              <a:rPr sz="26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gives red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colour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iron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(III).</a:t>
            </a:r>
            <a:endParaRPr sz="2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0100"/>
              </a:lnSpc>
              <a:spcBef>
                <a:spcPts val="1005"/>
              </a:spcBef>
              <a:buAutoNum type="arabicPeriod" startAt="5"/>
              <a:tabLst>
                <a:tab pos="354330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Potentiometric Method: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It is a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physicochemical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where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equivalence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point </a:t>
            </a:r>
            <a:r>
              <a:rPr sz="26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detected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changes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potential.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This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can be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used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when suitable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indicators are not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available, visual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method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of limited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accuracy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(coloured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solutions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very dilute solutions).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Potential is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measured </a:t>
            </a:r>
            <a:r>
              <a:rPr sz="2600" spc="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potentiometer.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At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end point,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there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sudden</a:t>
            </a:r>
            <a:r>
              <a:rPr sz="26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rise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potential.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527" y="0"/>
            <a:ext cx="910437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654" y="420115"/>
            <a:ext cx="6943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TYPES</a:t>
            </a:r>
            <a:r>
              <a:rPr sz="3600" spc="-1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OF</a:t>
            </a:r>
            <a:r>
              <a:rPr sz="3600" spc="-14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REDOX</a:t>
            </a:r>
            <a:r>
              <a:rPr sz="3600" spc="-55" dirty="0">
                <a:solidFill>
                  <a:srgbClr val="C00000"/>
                </a:solidFill>
              </a:rPr>
              <a:t> </a:t>
            </a:r>
            <a:r>
              <a:rPr sz="3600" spc="-30" dirty="0">
                <a:solidFill>
                  <a:srgbClr val="C00000"/>
                </a:solidFill>
              </a:rPr>
              <a:t>TITRATIONS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0194" y="1624647"/>
          <a:ext cx="7620000" cy="3746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331">
                <a:tc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Redox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titration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Titrant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3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u="heavy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Iodometry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u="heavy" spc="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Iodine</a:t>
                      </a:r>
                      <a:r>
                        <a:rPr sz="2800" spc="-95" dirty="0">
                          <a:solidFill>
                            <a:srgbClr val="99C93B"/>
                          </a:solidFill>
                          <a:latin typeface="Times New Roman"/>
                          <a:cs typeface="Times New Roman"/>
                          <a:hlinkClick r:id="rId3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(I</a:t>
                      </a:r>
                      <a:r>
                        <a:rPr sz="2775" baseline="-1951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u="heavy" spc="-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Bromatometry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u="heavy" spc="-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Bromine</a:t>
                      </a:r>
                      <a:r>
                        <a:rPr sz="2800" spc="-40" dirty="0">
                          <a:solidFill>
                            <a:srgbClr val="99C93B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(Br</a:t>
                      </a:r>
                      <a:r>
                        <a:rPr sz="2775" baseline="-1951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u="heavy" spc="-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6"/>
                        </a:rPr>
                        <a:t>Cerimetry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u="heavy" spc="-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7"/>
                        </a:rPr>
                        <a:t>Cerium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(IV)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salts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3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800" u="heavy" spc="-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8"/>
                        </a:rPr>
                        <a:t>Permanganometry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800" u="heavy" spc="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Potassium</a:t>
                      </a:r>
                      <a:r>
                        <a:rPr sz="2800" u="heavy" spc="-110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 </a:t>
                      </a:r>
                      <a:r>
                        <a:rPr sz="2800" u="heavy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permanganate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3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800" u="heavy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10"/>
                        </a:rPr>
                        <a:t>Dichrometry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800" u="heavy" spc="5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Potassium</a:t>
                      </a:r>
                      <a:r>
                        <a:rPr sz="2800" u="heavy" spc="-110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 </a:t>
                      </a:r>
                      <a:r>
                        <a:rPr sz="2800" u="heavy" dirty="0">
                          <a:solidFill>
                            <a:srgbClr val="99C93B"/>
                          </a:solidFill>
                          <a:uFill>
                            <a:solidFill>
                              <a:srgbClr val="99C93B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dichromate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19"/>
            <a:ext cx="5836920" cy="6126480"/>
            <a:chOff x="0" y="731519"/>
            <a:chExt cx="5836920" cy="6126480"/>
          </a:xfrm>
        </p:grpSpPr>
        <p:sp>
          <p:nvSpPr>
            <p:cNvPr id="3" name="object 3"/>
            <p:cNvSpPr/>
            <p:nvPr/>
          </p:nvSpPr>
          <p:spPr>
            <a:xfrm>
              <a:off x="0" y="4014216"/>
              <a:ext cx="448309" cy="2844165"/>
            </a:xfrm>
            <a:custGeom>
              <a:avLst/>
              <a:gdLst/>
              <a:ahLst/>
              <a:cxnLst/>
              <a:rect l="l" t="t" r="r" b="b"/>
              <a:pathLst>
                <a:path w="448309" h="2844165">
                  <a:moveTo>
                    <a:pt x="0" y="0"/>
                  </a:moveTo>
                  <a:lnTo>
                    <a:pt x="0" y="2843783"/>
                  </a:lnTo>
                  <a:lnTo>
                    <a:pt x="448056" y="284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731519"/>
              <a:ext cx="5699760" cy="365150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4239"/>
            <a:ext cx="8646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1.</a:t>
            </a:r>
            <a:r>
              <a:rPr sz="3600" spc="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Iodometry</a:t>
            </a:r>
            <a:r>
              <a:rPr sz="3600" spc="2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&amp;</a:t>
            </a:r>
            <a:r>
              <a:rPr sz="3600" spc="-1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Iodimetry</a:t>
            </a:r>
            <a:r>
              <a:rPr sz="3600" spc="1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(Iodine</a:t>
            </a:r>
            <a:r>
              <a:rPr sz="3600" spc="-50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Titration)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04724" y="668527"/>
            <a:ext cx="11788775" cy="6128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7085" marR="17780" algn="just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Iodometry: </a:t>
            </a:r>
            <a:r>
              <a:rPr sz="2200" spc="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oxidizing </a:t>
            </a:r>
            <a:r>
              <a:rPr sz="2200" spc="-5" dirty="0">
                <a:latin typeface="Times New Roman"/>
                <a:cs typeface="Times New Roman"/>
              </a:rPr>
              <a:t>agent oxidizes </a:t>
            </a:r>
            <a:r>
              <a:rPr sz="2200" dirty="0">
                <a:latin typeface="Times New Roman"/>
                <a:cs typeface="Times New Roman"/>
              </a:rPr>
              <a:t>iodide </a:t>
            </a:r>
            <a:r>
              <a:rPr sz="2200" spc="10" dirty="0">
                <a:latin typeface="Times New Roman"/>
                <a:cs typeface="Times New Roman"/>
              </a:rPr>
              <a:t>to 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iodine.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Iodine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dissolves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iodide-containing </a:t>
            </a:r>
            <a:r>
              <a:rPr sz="2200" dirty="0">
                <a:latin typeface="Times New Roman"/>
                <a:cs typeface="Times New Roman"/>
              </a:rPr>
              <a:t> solution </a:t>
            </a:r>
            <a:r>
              <a:rPr sz="2200" spc="5" dirty="0">
                <a:latin typeface="Times New Roman"/>
                <a:cs typeface="Times New Roman"/>
              </a:rPr>
              <a:t>to </a:t>
            </a:r>
            <a:r>
              <a:rPr sz="2200" spc="-10" dirty="0">
                <a:latin typeface="Times New Roman"/>
                <a:cs typeface="Times New Roman"/>
              </a:rPr>
              <a:t>give </a:t>
            </a:r>
            <a:r>
              <a:rPr sz="2200" dirty="0">
                <a:latin typeface="Times New Roman"/>
                <a:cs typeface="Times New Roman"/>
              </a:rPr>
              <a:t>triiodide ions, </a:t>
            </a:r>
            <a:r>
              <a:rPr sz="2200" spc="-5" dirty="0">
                <a:latin typeface="Times New Roman"/>
                <a:cs typeface="Times New Roman"/>
              </a:rPr>
              <a:t>which have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5" dirty="0">
                <a:latin typeface="Times New Roman"/>
                <a:cs typeface="Times New Roman"/>
              </a:rPr>
              <a:t>dark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brown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color.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The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triiodide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ion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solution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then </a:t>
            </a:r>
            <a:r>
              <a:rPr sz="2200" dirty="0">
                <a:latin typeface="Times New Roman"/>
                <a:cs typeface="Times New Roman"/>
              </a:rPr>
              <a:t> titrated against standard </a:t>
            </a:r>
            <a:r>
              <a:rPr sz="2200" spc="-5" dirty="0">
                <a:latin typeface="Times New Roman"/>
                <a:cs typeface="Times New Roman"/>
              </a:rPr>
              <a:t>thiosulfate </a:t>
            </a:r>
            <a:r>
              <a:rPr sz="2200" dirty="0">
                <a:latin typeface="Times New Roman"/>
                <a:cs typeface="Times New Roman"/>
              </a:rPr>
              <a:t>solution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spc="-10" dirty="0">
                <a:latin typeface="Times New Roman"/>
                <a:cs typeface="Times New Roman"/>
              </a:rPr>
              <a:t>give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iodide </a:t>
            </a:r>
            <a:r>
              <a:rPr sz="2200" spc="-5" dirty="0">
                <a:latin typeface="Times New Roman"/>
                <a:cs typeface="Times New Roman"/>
              </a:rPr>
              <a:t>using starch indicator </a:t>
            </a:r>
            <a:r>
              <a:rPr sz="2200" spc="-10" dirty="0">
                <a:latin typeface="Times New Roman"/>
                <a:cs typeface="Times New Roman"/>
              </a:rPr>
              <a:t>till </a:t>
            </a:r>
            <a:r>
              <a:rPr sz="2200" spc="-5" dirty="0">
                <a:latin typeface="Times New Roman"/>
                <a:cs typeface="Times New Roman"/>
              </a:rPr>
              <a:t>blue </a:t>
            </a:r>
            <a:r>
              <a:rPr sz="2200" dirty="0">
                <a:latin typeface="Times New Roman"/>
                <a:cs typeface="Times New Roman"/>
              </a:rPr>
              <a:t>colour </a:t>
            </a:r>
            <a:r>
              <a:rPr sz="2200" spc="-5" dirty="0">
                <a:latin typeface="Times New Roman"/>
                <a:cs typeface="Times New Roman"/>
              </a:rPr>
              <a:t>changes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to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colourless.</a:t>
            </a:r>
            <a:endParaRPr sz="2200">
              <a:latin typeface="Times New Roman"/>
              <a:cs typeface="Times New Roman"/>
            </a:endParaRPr>
          </a:p>
          <a:p>
            <a:pPr marL="5855970" algn="ctr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2I</a:t>
            </a:r>
            <a:r>
              <a:rPr sz="2400" spc="-30" baseline="24305" dirty="0">
                <a:latin typeface="Times New Roman"/>
                <a:cs typeface="Times New Roman"/>
              </a:rPr>
              <a:t>–</a:t>
            </a:r>
            <a:r>
              <a:rPr sz="2400" spc="345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</a:t>
            </a:r>
            <a:r>
              <a:rPr sz="2400" spc="-44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  <a:p>
            <a:pPr marL="5855970" algn="ctr">
              <a:lnSpc>
                <a:spcPct val="100000"/>
              </a:lnSpc>
              <a:spcBef>
                <a:spcPts val="5"/>
              </a:spcBef>
            </a:pPr>
            <a:r>
              <a:rPr sz="2400" spc="-30" dirty="0">
                <a:latin typeface="Times New Roman"/>
                <a:cs typeface="Times New Roman"/>
              </a:rPr>
              <a:t>I</a:t>
            </a:r>
            <a:r>
              <a:rPr sz="2400" spc="-44" baseline="-20833" dirty="0">
                <a:latin typeface="Times New Roman"/>
                <a:cs typeface="Times New Roman"/>
              </a:rPr>
              <a:t>2</a:t>
            </a:r>
            <a:r>
              <a:rPr sz="2400" spc="359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I–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</a:t>
            </a:r>
            <a:r>
              <a:rPr sz="2400" spc="-44" baseline="-20833" dirty="0">
                <a:latin typeface="Times New Roman"/>
                <a:cs typeface="Times New Roman"/>
              </a:rPr>
              <a:t>3</a:t>
            </a:r>
            <a:r>
              <a:rPr sz="2400" spc="367" baseline="-20833" dirty="0">
                <a:latin typeface="Times New Roman"/>
                <a:cs typeface="Times New Roman"/>
              </a:rPr>
              <a:t> </a:t>
            </a:r>
            <a:r>
              <a:rPr sz="2400" baseline="24305" dirty="0">
                <a:latin typeface="Times New Roman"/>
                <a:cs typeface="Times New Roman"/>
              </a:rPr>
              <a:t>–</a:t>
            </a:r>
            <a:endParaRPr sz="2400" baseline="24305">
              <a:latin typeface="Times New Roman"/>
              <a:cs typeface="Times New Roman"/>
            </a:endParaRPr>
          </a:p>
          <a:p>
            <a:pPr marL="58559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baseline="-20833" dirty="0">
                <a:latin typeface="Times New Roman"/>
                <a:cs typeface="Times New Roman"/>
              </a:rPr>
              <a:t>3</a:t>
            </a:r>
            <a:r>
              <a:rPr sz="2400" spc="262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</a:t>
            </a:r>
            <a:r>
              <a:rPr sz="2400" spc="-52" baseline="-20833" dirty="0">
                <a:latin typeface="Times New Roman"/>
                <a:cs typeface="Times New Roman"/>
              </a:rPr>
              <a:t>3</a:t>
            </a:r>
            <a:r>
              <a:rPr sz="2400" spc="382" baseline="-20833" dirty="0">
                <a:latin typeface="Times New Roman"/>
                <a:cs typeface="Times New Roman"/>
              </a:rPr>
              <a:t> </a:t>
            </a:r>
            <a:r>
              <a:rPr sz="2400" spc="7" baseline="24305" dirty="0">
                <a:latin typeface="Times New Roman"/>
                <a:cs typeface="Times New Roman"/>
              </a:rPr>
              <a:t>–</a:t>
            </a:r>
            <a:r>
              <a:rPr sz="2400" spc="270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NaI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baseline="-20833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baseline="-20833" dirty="0">
                <a:latin typeface="Times New Roman"/>
                <a:cs typeface="Times New Roman"/>
              </a:rPr>
              <a:t>6</a:t>
            </a:r>
            <a:endParaRPr sz="2400" baseline="-20833">
              <a:latin typeface="Times New Roman"/>
              <a:cs typeface="Times New Roman"/>
            </a:endParaRPr>
          </a:p>
          <a:p>
            <a:pPr marL="25400" marR="17780" algn="just">
              <a:lnSpc>
                <a:spcPct val="100000"/>
              </a:lnSpc>
              <a:spcBef>
                <a:spcPts val="2430"/>
              </a:spcBef>
              <a:buAutoNum type="romanUcPeriod"/>
              <a:tabLst>
                <a:tab pos="278765" algn="l"/>
              </a:tabLst>
            </a:pP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Preparation </a:t>
            </a:r>
            <a:r>
              <a:rPr sz="22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sz="2200" b="1" dirty="0">
                <a:solidFill>
                  <a:srgbClr val="00AFEF"/>
                </a:solidFill>
                <a:latin typeface="Times New Roman"/>
                <a:cs typeface="Times New Roman"/>
              </a:rPr>
              <a:t>0.1 </a:t>
            </a:r>
            <a:r>
              <a:rPr sz="22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M </a:t>
            </a: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Sodium Thiosulphate Solution: </a:t>
            </a:r>
            <a:r>
              <a:rPr sz="2200" spc="-5" dirty="0">
                <a:latin typeface="Times New Roman"/>
                <a:cs typeface="Times New Roman"/>
              </a:rPr>
              <a:t>Dissolve </a:t>
            </a:r>
            <a:r>
              <a:rPr sz="2200" dirty="0">
                <a:latin typeface="Times New Roman"/>
                <a:cs typeface="Times New Roman"/>
              </a:rPr>
              <a:t>25 g of </a:t>
            </a:r>
            <a:r>
              <a:rPr sz="2200" spc="-5" dirty="0">
                <a:latin typeface="Times New Roman"/>
                <a:cs typeface="Times New Roman"/>
              </a:rPr>
              <a:t>sodium </a:t>
            </a:r>
            <a:r>
              <a:rPr sz="2200" dirty="0">
                <a:latin typeface="Times New Roman"/>
                <a:cs typeface="Times New Roman"/>
              </a:rPr>
              <a:t>thiosulphate and 0.2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 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sodium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carbonate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in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carbon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dioxide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free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water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and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dilute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to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 </a:t>
            </a:r>
            <a:r>
              <a:rPr sz="2200" spc="5" dirty="0">
                <a:latin typeface="Times New Roman"/>
                <a:cs typeface="Times New Roman"/>
              </a:rPr>
              <a:t>litre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with</a:t>
            </a:r>
            <a:r>
              <a:rPr sz="2200" spc="-20" dirty="0">
                <a:latin typeface="Times New Roman"/>
                <a:cs typeface="Times New Roman"/>
              </a:rPr>
              <a:t> water.</a:t>
            </a:r>
            <a:endParaRPr sz="2200">
              <a:latin typeface="Times New Roman"/>
              <a:cs typeface="Times New Roman"/>
            </a:endParaRPr>
          </a:p>
          <a:p>
            <a:pPr marL="25400" marR="18415" algn="just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424815" algn="l"/>
              </a:tabLst>
            </a:pP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Standardization </a:t>
            </a:r>
            <a:r>
              <a:rPr sz="22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sz="2200" b="1" dirty="0">
                <a:solidFill>
                  <a:srgbClr val="00AFEF"/>
                </a:solidFill>
                <a:latin typeface="Times New Roman"/>
                <a:cs typeface="Times New Roman"/>
              </a:rPr>
              <a:t>Sodium </a:t>
            </a: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Thiosulphate</a:t>
            </a:r>
            <a:r>
              <a:rPr sz="2200" spc="-5" dirty="0">
                <a:solidFill>
                  <a:srgbClr val="00AFEF"/>
                </a:solidFill>
                <a:latin typeface="Times New Roman"/>
                <a:cs typeface="Times New Roman"/>
              </a:rPr>
              <a:t>: </a:t>
            </a:r>
            <a:r>
              <a:rPr sz="2200" spc="-5" dirty="0">
                <a:latin typeface="Times New Roman"/>
                <a:cs typeface="Times New Roman"/>
              </a:rPr>
              <a:t>Dissolve accurately weighed 0.200 </a:t>
            </a:r>
            <a:r>
              <a:rPr sz="2200" spc="-10" dirty="0">
                <a:latin typeface="Times New Roman"/>
                <a:cs typeface="Times New Roman"/>
              </a:rPr>
              <a:t>gm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potassium 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bromate </a:t>
            </a:r>
            <a:r>
              <a:rPr sz="2200" spc="5" dirty="0">
                <a:latin typeface="Times New Roman"/>
                <a:cs typeface="Times New Roman"/>
              </a:rPr>
              <a:t>in </a:t>
            </a:r>
            <a:r>
              <a:rPr sz="2200" spc="-5" dirty="0">
                <a:latin typeface="Times New Roman"/>
                <a:cs typeface="Times New Roman"/>
              </a:rPr>
              <a:t>water </a:t>
            </a:r>
            <a:r>
              <a:rPr sz="2200" spc="5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produce </a:t>
            </a:r>
            <a:r>
              <a:rPr sz="2200" dirty="0">
                <a:latin typeface="Times New Roman"/>
                <a:cs typeface="Times New Roman"/>
              </a:rPr>
              <a:t>250 </a:t>
            </a:r>
            <a:r>
              <a:rPr sz="2200" spc="-20" dirty="0">
                <a:latin typeface="Times New Roman"/>
                <a:cs typeface="Times New Roman"/>
              </a:rPr>
              <a:t>ml </a:t>
            </a:r>
            <a:r>
              <a:rPr sz="2200" spc="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50 </a:t>
            </a:r>
            <a:r>
              <a:rPr sz="2200" spc="-20" dirty="0">
                <a:latin typeface="Times New Roman"/>
                <a:cs typeface="Times New Roman"/>
              </a:rPr>
              <a:t>ml </a:t>
            </a:r>
            <a:r>
              <a:rPr sz="2200" dirty="0">
                <a:latin typeface="Times New Roman"/>
                <a:cs typeface="Times New Roman"/>
              </a:rPr>
              <a:t>of this </a:t>
            </a:r>
            <a:r>
              <a:rPr sz="2200" spc="-5" dirty="0">
                <a:latin typeface="Times New Roman"/>
                <a:cs typeface="Times New Roman"/>
              </a:rPr>
              <a:t>solution. </a:t>
            </a:r>
            <a:r>
              <a:rPr sz="2200" dirty="0">
                <a:latin typeface="Times New Roman"/>
                <a:cs typeface="Times New Roman"/>
              </a:rPr>
              <a:t>Add 2 </a:t>
            </a:r>
            <a:r>
              <a:rPr sz="2200" spc="-10" dirty="0">
                <a:latin typeface="Times New Roman"/>
                <a:cs typeface="Times New Roman"/>
              </a:rPr>
              <a:t>gm </a:t>
            </a:r>
            <a:r>
              <a:rPr sz="2200" dirty="0">
                <a:latin typeface="Times New Roman"/>
                <a:cs typeface="Times New Roman"/>
              </a:rPr>
              <a:t>of potassium </a:t>
            </a:r>
            <a:r>
              <a:rPr sz="2200" spc="5" dirty="0">
                <a:latin typeface="Times New Roman"/>
                <a:cs typeface="Times New Roman"/>
              </a:rPr>
              <a:t>iodide </a:t>
            </a:r>
            <a:r>
              <a:rPr sz="2200" dirty="0">
                <a:latin typeface="Times New Roman"/>
                <a:cs typeface="Times New Roman"/>
              </a:rPr>
              <a:t>and 3 </a:t>
            </a:r>
            <a:r>
              <a:rPr sz="2200" spc="-20" dirty="0">
                <a:latin typeface="Times New Roman"/>
                <a:cs typeface="Times New Roman"/>
              </a:rPr>
              <a:t>ml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2M </a:t>
            </a:r>
            <a:r>
              <a:rPr sz="2200" spc="-5" dirty="0">
                <a:latin typeface="Times New Roman"/>
                <a:cs typeface="Times New Roman"/>
              </a:rPr>
              <a:t>hydrochloric </a:t>
            </a:r>
            <a:r>
              <a:rPr sz="2200" dirty="0">
                <a:latin typeface="Times New Roman"/>
                <a:cs typeface="Times New Roman"/>
              </a:rPr>
              <a:t>acid and titrate </a:t>
            </a:r>
            <a:r>
              <a:rPr sz="2200" spc="-5" dirty="0">
                <a:latin typeface="Times New Roman"/>
                <a:cs typeface="Times New Roman"/>
              </a:rPr>
              <a:t>with </a:t>
            </a:r>
            <a:r>
              <a:rPr sz="2200" dirty="0">
                <a:latin typeface="Times New Roman"/>
                <a:cs typeface="Times New Roman"/>
              </a:rPr>
              <a:t>sodium </a:t>
            </a:r>
            <a:r>
              <a:rPr sz="2200" spc="-5" dirty="0">
                <a:latin typeface="Times New Roman"/>
                <a:cs typeface="Times New Roman"/>
              </a:rPr>
              <a:t>thiosulphate </a:t>
            </a:r>
            <a:r>
              <a:rPr sz="2200" dirty="0">
                <a:latin typeface="Times New Roman"/>
                <a:cs typeface="Times New Roman"/>
              </a:rPr>
              <a:t>solution </a:t>
            </a:r>
            <a:r>
              <a:rPr sz="2200" spc="-5" dirty="0">
                <a:latin typeface="Times New Roman"/>
                <a:cs typeface="Times New Roman"/>
              </a:rPr>
              <a:t>using </a:t>
            </a:r>
            <a:r>
              <a:rPr sz="2200" b="1" spc="-10" dirty="0">
                <a:latin typeface="Times New Roman"/>
                <a:cs typeface="Times New Roman"/>
              </a:rPr>
              <a:t>starch </a:t>
            </a:r>
            <a:r>
              <a:rPr sz="2200" b="1" dirty="0">
                <a:latin typeface="Times New Roman"/>
                <a:cs typeface="Times New Roman"/>
              </a:rPr>
              <a:t>indicator </a:t>
            </a:r>
            <a:r>
              <a:rPr sz="2200" dirty="0">
                <a:latin typeface="Times New Roman"/>
                <a:cs typeface="Times New Roman"/>
              </a:rPr>
              <a:t>until </a:t>
            </a:r>
            <a:r>
              <a:rPr sz="2200" spc="-5" dirty="0">
                <a:latin typeface="Times New Roman"/>
                <a:cs typeface="Times New Roman"/>
              </a:rPr>
              <a:t>blue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colour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disappears.</a:t>
            </a:r>
            <a:endParaRPr sz="2200">
              <a:latin typeface="Times New Roman"/>
              <a:cs typeface="Times New Roman"/>
            </a:endParaRPr>
          </a:p>
          <a:p>
            <a:pPr marL="799465" algn="just">
              <a:lnSpc>
                <a:spcPct val="100000"/>
              </a:lnSpc>
            </a:pPr>
            <a:r>
              <a:rPr sz="2200" b="1" spc="5" dirty="0">
                <a:latin typeface="Times New Roman"/>
                <a:cs typeface="Times New Roman"/>
              </a:rPr>
              <a:t>Factor: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Each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ml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0.1</a:t>
            </a:r>
            <a:r>
              <a:rPr sz="2200" b="1" spc="5" dirty="0">
                <a:latin typeface="Times New Roman"/>
                <a:cs typeface="Times New Roman"/>
              </a:rPr>
              <a:t> M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sodium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thiosulphate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is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equivalent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to </a:t>
            </a:r>
            <a:r>
              <a:rPr sz="2200" b="1" dirty="0">
                <a:latin typeface="Times New Roman"/>
                <a:cs typeface="Times New Roman"/>
              </a:rPr>
              <a:t>0.002784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gm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KBrO3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234" y="272857"/>
            <a:ext cx="11026775" cy="37128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Conditions</a:t>
            </a:r>
            <a:r>
              <a:rPr sz="2400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Iodometric</a:t>
            </a:r>
            <a:r>
              <a:rPr sz="2400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Times New Roman"/>
                <a:cs typeface="Times New Roman"/>
              </a:rPr>
              <a:t>Titrations:</a:t>
            </a:r>
            <a:endParaRPr sz="2400">
              <a:latin typeface="Times New Roman"/>
              <a:cs typeface="Times New Roman"/>
            </a:endParaRPr>
          </a:p>
          <a:p>
            <a:pPr marL="214629" indent="-177165">
              <a:lnSpc>
                <a:spcPct val="100000"/>
              </a:lnSpc>
              <a:spcBef>
                <a:spcPts val="985"/>
              </a:spcBef>
              <a:buChar char="•"/>
              <a:tabLst>
                <a:tab pos="215265" algn="l"/>
              </a:tabLst>
            </a:pP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Titration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must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carried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acidic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conditions.</a:t>
            </a:r>
            <a:endParaRPr sz="24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1010"/>
              </a:spcBef>
              <a:buChar char="•"/>
              <a:tabLst>
                <a:tab pos="245745" algn="l"/>
              </a:tabLst>
            </a:pP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highly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alkaline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conditions,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NaOI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(Sodium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hypo-iodide)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formed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strong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oxidizing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agent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compared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iodine.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2NaOH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+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3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34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NaOI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NaI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  <a:p>
            <a:pPr marL="220979" indent="-182880">
              <a:lnSpc>
                <a:spcPct val="100000"/>
              </a:lnSpc>
              <a:spcBef>
                <a:spcPts val="990"/>
              </a:spcBef>
              <a:buChar char="•"/>
              <a:tabLst>
                <a:tab pos="220979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mixture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kept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dark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decrease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volatilization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iodine.</a:t>
            </a:r>
            <a:endParaRPr sz="24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1010"/>
              </a:spcBef>
              <a:buChar char="•"/>
              <a:tabLst>
                <a:tab pos="318135" algn="l"/>
                <a:tab pos="318770" algn="l"/>
                <a:tab pos="1546860" algn="l"/>
                <a:tab pos="2315210" algn="l"/>
                <a:tab pos="2775585" algn="l"/>
                <a:tab pos="3796665" algn="l"/>
                <a:tab pos="4360545" algn="l"/>
                <a:tab pos="4772025" algn="l"/>
                <a:tab pos="5726430" algn="l"/>
                <a:tab pos="6494780" algn="l"/>
                <a:tab pos="7107555" algn="l"/>
                <a:tab pos="7522209" algn="l"/>
                <a:tab pos="8220709" algn="l"/>
                <a:tab pos="9665335" algn="l"/>
                <a:tab pos="10077450" algn="l"/>
              </a:tabLst>
            </a:pP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	must	be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ri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	out	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sed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fl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nd	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old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ondi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ions	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	pr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nt  volatilization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iodine.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4270247"/>
            <a:ext cx="11134344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19088" cy="36515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44818" y="179070"/>
            <a:ext cx="546798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7399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Iodimetry: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iodimetry,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standard</a:t>
            </a:r>
            <a:r>
              <a:rPr sz="2400" dirty="0">
                <a:latin typeface="Times New Roman"/>
                <a:cs typeface="Times New Roman"/>
              </a:rPr>
              <a:t> solution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iodine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used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titrant.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based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reaction:</a:t>
            </a:r>
            <a:endParaRPr sz="2400">
              <a:latin typeface="Times New Roman"/>
              <a:cs typeface="Times New Roman"/>
            </a:endParaRPr>
          </a:p>
          <a:p>
            <a:pPr marL="1593850">
              <a:lnSpc>
                <a:spcPct val="100000"/>
              </a:lnSpc>
              <a:spcBef>
                <a:spcPts val="5"/>
              </a:spcBef>
              <a:tabLst>
                <a:tab pos="2852420" algn="l"/>
              </a:tabLst>
            </a:pPr>
            <a:r>
              <a:rPr sz="2400" dirty="0">
                <a:latin typeface="Times New Roman"/>
                <a:cs typeface="Times New Roman"/>
              </a:rPr>
              <a:t>2I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baseline="24305" dirty="0">
                <a:latin typeface="Times New Roman"/>
                <a:cs typeface="Times New Roman"/>
              </a:rPr>
              <a:t>−	</a:t>
            </a:r>
            <a:r>
              <a:rPr sz="2400" spc="-30" dirty="0">
                <a:latin typeface="Times New Roman"/>
                <a:cs typeface="Times New Roman"/>
              </a:rPr>
              <a:t>I</a:t>
            </a:r>
            <a:r>
              <a:rPr sz="2400" spc="-44" baseline="-20833" dirty="0">
                <a:latin typeface="Times New Roman"/>
                <a:cs typeface="Times New Roman"/>
              </a:rPr>
              <a:t>2</a:t>
            </a:r>
            <a:r>
              <a:rPr sz="2400" spc="315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-7" baseline="24305" dirty="0">
                <a:latin typeface="Times New Roman"/>
                <a:cs typeface="Times New Roman"/>
              </a:rPr>
              <a:t>−</a:t>
            </a:r>
            <a:endParaRPr sz="2400" baseline="24305">
              <a:latin typeface="Times New Roman"/>
              <a:cs typeface="Times New Roman"/>
            </a:endParaRPr>
          </a:p>
          <a:p>
            <a:pPr marL="407670" marR="66675" indent="-344805" algn="just">
              <a:lnSpc>
                <a:spcPct val="100000"/>
              </a:lnSpc>
              <a:buFont typeface="Arial MT"/>
              <a:buChar char="•"/>
              <a:tabLst>
                <a:tab pos="408305" algn="l"/>
              </a:tabLst>
            </a:pPr>
            <a:r>
              <a:rPr sz="2400" spc="-2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estimation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reducing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agents</a:t>
            </a:r>
            <a:r>
              <a:rPr sz="2400" dirty="0">
                <a:latin typeface="Times New Roman"/>
                <a:cs typeface="Times New Roman"/>
              </a:rPr>
              <a:t> like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arsenates</a:t>
            </a:r>
            <a:r>
              <a:rPr sz="2400" dirty="0">
                <a:latin typeface="Times New Roman"/>
                <a:cs typeface="Times New Roman"/>
              </a:rPr>
              <a:t> (H</a:t>
            </a:r>
            <a:r>
              <a:rPr sz="2400" baseline="-20833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AsO</a:t>
            </a:r>
            <a:r>
              <a:rPr sz="2400" baseline="-20833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 thiosulphates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(Na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baseline="-20833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50223" y="1402130"/>
            <a:ext cx="760730" cy="233045"/>
            <a:chOff x="8650223" y="1402130"/>
            <a:chExt cx="760730" cy="2330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0223" y="1402130"/>
              <a:ext cx="760260" cy="2329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69095" y="1458467"/>
              <a:ext cx="526415" cy="76200"/>
            </a:xfrm>
            <a:custGeom>
              <a:avLst/>
              <a:gdLst/>
              <a:ahLst/>
              <a:cxnLst/>
              <a:rect l="l" t="t" r="r" b="b"/>
              <a:pathLst>
                <a:path w="52641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292"/>
                  </a:lnTo>
                  <a:lnTo>
                    <a:pt x="56769" y="50292"/>
                  </a:lnTo>
                  <a:lnTo>
                    <a:pt x="51307" y="44831"/>
                  </a:lnTo>
                  <a:lnTo>
                    <a:pt x="51307" y="31369"/>
                  </a:lnTo>
                  <a:lnTo>
                    <a:pt x="56769" y="25908"/>
                  </a:lnTo>
                  <a:lnTo>
                    <a:pt x="76200" y="25908"/>
                  </a:lnTo>
                  <a:lnTo>
                    <a:pt x="76200" y="0"/>
                  </a:lnTo>
                  <a:close/>
                </a:path>
                <a:path w="526415" h="76200">
                  <a:moveTo>
                    <a:pt x="450214" y="0"/>
                  </a:moveTo>
                  <a:lnTo>
                    <a:pt x="450214" y="76200"/>
                  </a:lnTo>
                  <a:lnTo>
                    <a:pt x="502030" y="50292"/>
                  </a:lnTo>
                  <a:lnTo>
                    <a:pt x="469646" y="50292"/>
                  </a:lnTo>
                  <a:lnTo>
                    <a:pt x="475106" y="44831"/>
                  </a:lnTo>
                  <a:lnTo>
                    <a:pt x="475106" y="31369"/>
                  </a:lnTo>
                  <a:lnTo>
                    <a:pt x="469646" y="25908"/>
                  </a:lnTo>
                  <a:lnTo>
                    <a:pt x="502030" y="25908"/>
                  </a:lnTo>
                  <a:lnTo>
                    <a:pt x="450214" y="0"/>
                  </a:lnTo>
                  <a:close/>
                </a:path>
                <a:path w="526415" h="76200">
                  <a:moveTo>
                    <a:pt x="76200" y="25908"/>
                  </a:moveTo>
                  <a:lnTo>
                    <a:pt x="56769" y="25908"/>
                  </a:lnTo>
                  <a:lnTo>
                    <a:pt x="51307" y="31369"/>
                  </a:lnTo>
                  <a:lnTo>
                    <a:pt x="51307" y="44831"/>
                  </a:lnTo>
                  <a:lnTo>
                    <a:pt x="56769" y="50292"/>
                  </a:lnTo>
                  <a:lnTo>
                    <a:pt x="76200" y="50292"/>
                  </a:lnTo>
                  <a:lnTo>
                    <a:pt x="76200" y="25908"/>
                  </a:lnTo>
                  <a:close/>
                </a:path>
                <a:path w="526415" h="76200">
                  <a:moveTo>
                    <a:pt x="450214" y="25908"/>
                  </a:moveTo>
                  <a:lnTo>
                    <a:pt x="76200" y="25908"/>
                  </a:lnTo>
                  <a:lnTo>
                    <a:pt x="76200" y="50292"/>
                  </a:lnTo>
                  <a:lnTo>
                    <a:pt x="450214" y="50292"/>
                  </a:lnTo>
                  <a:lnTo>
                    <a:pt x="450214" y="25908"/>
                  </a:lnTo>
                  <a:close/>
                </a:path>
                <a:path w="526415" h="76200">
                  <a:moveTo>
                    <a:pt x="502030" y="25908"/>
                  </a:moveTo>
                  <a:lnTo>
                    <a:pt x="469646" y="25908"/>
                  </a:lnTo>
                  <a:lnTo>
                    <a:pt x="475106" y="31369"/>
                  </a:lnTo>
                  <a:lnTo>
                    <a:pt x="475106" y="44831"/>
                  </a:lnTo>
                  <a:lnTo>
                    <a:pt x="469646" y="50292"/>
                  </a:lnTo>
                  <a:lnTo>
                    <a:pt x="502030" y="50292"/>
                  </a:lnTo>
                  <a:lnTo>
                    <a:pt x="526414" y="38100"/>
                  </a:lnTo>
                  <a:lnTo>
                    <a:pt x="502030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339" y="3809745"/>
            <a:ext cx="116046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I.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Preparation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Iodine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Solution: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Dissolve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iodine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36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potassium </a:t>
            </a:r>
            <a:r>
              <a:rPr sz="2400" spc="-5" dirty="0">
                <a:latin typeface="Times New Roman"/>
                <a:cs typeface="Times New Roman"/>
              </a:rPr>
              <a:t>iodide </a:t>
            </a:r>
            <a:r>
              <a:rPr sz="2400" dirty="0">
                <a:latin typeface="Times New Roman"/>
                <a:cs typeface="Times New Roman"/>
              </a:rPr>
              <a:t>in 100 ml of </a:t>
            </a:r>
            <a:r>
              <a:rPr sz="2400" spc="-25" dirty="0">
                <a:latin typeface="Times New Roman"/>
                <a:cs typeface="Times New Roman"/>
              </a:rPr>
              <a:t>water, </a:t>
            </a:r>
            <a:r>
              <a:rPr sz="2400" spc="-5" dirty="0">
                <a:latin typeface="Times New Roman"/>
                <a:cs typeface="Times New Roman"/>
              </a:rPr>
              <a:t>add </a:t>
            </a:r>
            <a:r>
              <a:rPr sz="2400" dirty="0">
                <a:latin typeface="Times New Roman"/>
                <a:cs typeface="Times New Roman"/>
              </a:rPr>
              <a:t>3 drops of </a:t>
            </a:r>
            <a:r>
              <a:rPr sz="2400" spc="-5" dirty="0">
                <a:latin typeface="Times New Roman"/>
                <a:cs typeface="Times New Roman"/>
              </a:rPr>
              <a:t>hydrochloric acid and </a:t>
            </a:r>
            <a:r>
              <a:rPr sz="2400" dirty="0">
                <a:latin typeface="Times New Roman"/>
                <a:cs typeface="Times New Roman"/>
              </a:rPr>
              <a:t>dilute with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1000 </a:t>
            </a:r>
            <a:r>
              <a:rPr sz="2400" dirty="0">
                <a:latin typeface="Times New Roman"/>
                <a:cs typeface="Times New Roman"/>
              </a:rPr>
              <a:t>ml. </a:t>
            </a:r>
            <a:r>
              <a:rPr sz="2400" spc="-10" dirty="0">
                <a:latin typeface="Times New Roman"/>
                <a:cs typeface="Times New Roman"/>
              </a:rPr>
              <a:t>Iodine </a:t>
            </a:r>
            <a:r>
              <a:rPr sz="2400" dirty="0">
                <a:latin typeface="Times New Roman"/>
                <a:cs typeface="Times New Roman"/>
              </a:rPr>
              <a:t>is slightly soluble in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(0.00134 </a:t>
            </a:r>
            <a:r>
              <a:rPr sz="2400" spc="-5" dirty="0">
                <a:latin typeface="Times New Roman"/>
                <a:cs typeface="Times New Roman"/>
              </a:rPr>
              <a:t>mol/lit). Therefore, </a:t>
            </a:r>
            <a:r>
              <a:rPr sz="2400" dirty="0">
                <a:latin typeface="Times New Roman"/>
                <a:cs typeface="Times New Roman"/>
              </a:rPr>
              <a:t>potassium iodide is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added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solubility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to </a:t>
            </a:r>
            <a:r>
              <a:rPr sz="2400" spc="-10" dirty="0">
                <a:latin typeface="Times New Roman"/>
                <a:cs typeface="Times New Roman"/>
              </a:rPr>
              <a:t>decrease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volatility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iodine.</a:t>
            </a:r>
            <a:endParaRPr sz="2400">
              <a:latin typeface="Times New Roman"/>
              <a:cs typeface="Times New Roman"/>
            </a:endParaRPr>
          </a:p>
          <a:p>
            <a:pPr marL="76200" algn="ctr">
              <a:lnSpc>
                <a:spcPct val="100000"/>
              </a:lnSpc>
              <a:spcBef>
                <a:spcPts val="5"/>
              </a:spcBef>
              <a:tabLst>
                <a:tab pos="433070" algn="l"/>
              </a:tabLst>
            </a:pPr>
            <a:r>
              <a:rPr sz="2400" spc="-60" dirty="0">
                <a:latin typeface="Times New Roman"/>
                <a:cs typeface="Times New Roman"/>
              </a:rPr>
              <a:t>I</a:t>
            </a:r>
            <a:r>
              <a:rPr sz="2400" spc="7" baseline="-20833" dirty="0">
                <a:latin typeface="Times New Roman"/>
                <a:cs typeface="Times New Roman"/>
              </a:rPr>
              <a:t>2</a:t>
            </a:r>
            <a:r>
              <a:rPr sz="2400" baseline="-20833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baseline="24305" dirty="0">
                <a:latin typeface="Times New Roman"/>
                <a:cs typeface="Times New Roman"/>
              </a:rPr>
              <a:t>−</a:t>
            </a:r>
            <a:r>
              <a:rPr sz="2400" spc="270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9824" y="232028"/>
            <a:ext cx="115106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II.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a. Standardization of Iodine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Solution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with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Arsenic </a:t>
            </a:r>
            <a:r>
              <a:rPr sz="2400" b="1" spc="-20" dirty="0">
                <a:solidFill>
                  <a:srgbClr val="00AFEF"/>
                </a:solidFill>
                <a:latin typeface="Times New Roman"/>
                <a:cs typeface="Times New Roman"/>
              </a:rPr>
              <a:t>Trioxide: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Weigh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0.15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gm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arsenic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trioxide previously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dried at 105°C for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hour and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dissolve in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20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ml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 M sodium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hydroxide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solution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warming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necessary.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Dilute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 40 ml of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water,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add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 drops of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methyl orange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solution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dilute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HCl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solution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yellow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colour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pink.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gm </a:t>
            </a:r>
            <a:r>
              <a:rPr sz="2400" spc="-5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sodium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bicarbonate,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dilute with 50 ml of water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add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3 ml of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starch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mucilage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indicator.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Slowly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titrate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iodine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solution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permanent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blue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colour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obtained.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015" y="3477766"/>
            <a:ext cx="5967984" cy="33802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9824" y="2614421"/>
            <a:ext cx="4828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EF"/>
                </a:solidFill>
              </a:rPr>
              <a:t>Conditions</a:t>
            </a:r>
            <a:r>
              <a:rPr sz="2400" spc="-35" dirty="0">
                <a:solidFill>
                  <a:srgbClr val="00AFEF"/>
                </a:solidFill>
              </a:rPr>
              <a:t> </a:t>
            </a:r>
            <a:r>
              <a:rPr sz="2400" dirty="0">
                <a:solidFill>
                  <a:srgbClr val="00AFEF"/>
                </a:solidFill>
              </a:rPr>
              <a:t>for</a:t>
            </a:r>
            <a:r>
              <a:rPr sz="2400" spc="-75" dirty="0">
                <a:solidFill>
                  <a:srgbClr val="00AFEF"/>
                </a:solidFill>
              </a:rPr>
              <a:t> </a:t>
            </a:r>
            <a:r>
              <a:rPr sz="2400" spc="-5" dirty="0">
                <a:solidFill>
                  <a:srgbClr val="00AFEF"/>
                </a:solidFill>
              </a:rPr>
              <a:t>Iodimetric</a:t>
            </a:r>
            <a:r>
              <a:rPr sz="2400" spc="-40" dirty="0">
                <a:solidFill>
                  <a:srgbClr val="00AFEF"/>
                </a:solidFill>
              </a:rPr>
              <a:t> </a:t>
            </a:r>
            <a:r>
              <a:rPr sz="2400" spc="-5" dirty="0">
                <a:solidFill>
                  <a:srgbClr val="00AFEF"/>
                </a:solidFill>
              </a:rPr>
              <a:t>Titrations: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469265" algn="l"/>
                <a:tab pos="469900" algn="l"/>
                <a:tab pos="948055" algn="l"/>
                <a:tab pos="1816735" algn="l"/>
                <a:tab pos="2171065" algn="l"/>
                <a:tab pos="3247390" algn="l"/>
                <a:tab pos="4301490" algn="l"/>
                <a:tab pos="5012055" algn="l"/>
              </a:tabLst>
            </a:pPr>
            <a:r>
              <a:rPr spc="-10" dirty="0"/>
              <a:t>A</a:t>
            </a:r>
            <a:r>
              <a:rPr dirty="0"/>
              <a:t>s	</a:t>
            </a:r>
            <a:r>
              <a:rPr spc="5" dirty="0"/>
              <a:t>io</a:t>
            </a:r>
            <a:r>
              <a:rPr spc="-25" dirty="0"/>
              <a:t>d</a:t>
            </a:r>
            <a:r>
              <a:rPr spc="5" dirty="0"/>
              <a:t>i</a:t>
            </a:r>
            <a:r>
              <a:rPr dirty="0"/>
              <a:t>ne	</a:t>
            </a:r>
            <a:r>
              <a:rPr spc="-15" dirty="0"/>
              <a:t>i</a:t>
            </a:r>
            <a:r>
              <a:rPr dirty="0"/>
              <a:t>s	</a:t>
            </a:r>
            <a:r>
              <a:rPr spc="-20" dirty="0"/>
              <a:t>v</a:t>
            </a:r>
            <a:r>
              <a:rPr spc="5" dirty="0"/>
              <a:t>ol</a:t>
            </a:r>
            <a:r>
              <a:rPr dirty="0"/>
              <a:t>a</a:t>
            </a:r>
            <a:r>
              <a:rPr spc="-15" dirty="0"/>
              <a:t>t</a:t>
            </a:r>
            <a:r>
              <a:rPr spc="5" dirty="0"/>
              <a:t>i</a:t>
            </a:r>
            <a:r>
              <a:rPr spc="-20" dirty="0"/>
              <a:t>l</a:t>
            </a:r>
            <a:r>
              <a:rPr dirty="0"/>
              <a:t>e,	</a:t>
            </a:r>
            <a:r>
              <a:rPr spc="-20" dirty="0"/>
              <a:t>t</a:t>
            </a:r>
            <a:r>
              <a:rPr spc="5" dirty="0"/>
              <a:t>it</a:t>
            </a:r>
            <a:r>
              <a:rPr spc="-20" dirty="0"/>
              <a:t>r</a:t>
            </a:r>
            <a:r>
              <a:rPr dirty="0"/>
              <a:t>a</a:t>
            </a:r>
            <a:r>
              <a:rPr spc="5" dirty="0"/>
              <a:t>ti</a:t>
            </a:r>
            <a:r>
              <a:rPr spc="-20" dirty="0"/>
              <a:t>o</a:t>
            </a:r>
            <a:r>
              <a:rPr spc="5" dirty="0"/>
              <a:t>n</a:t>
            </a:r>
            <a:r>
              <a:rPr dirty="0"/>
              <a:t>	</a:t>
            </a:r>
            <a:r>
              <a:rPr spc="-35" dirty="0"/>
              <a:t>m</a:t>
            </a:r>
            <a:r>
              <a:rPr dirty="0"/>
              <a:t>ust	</a:t>
            </a:r>
            <a:r>
              <a:rPr spc="-5" dirty="0"/>
              <a:t>be</a:t>
            </a:r>
          </a:p>
          <a:p>
            <a:pPr marL="469900">
              <a:lnSpc>
                <a:spcPct val="100000"/>
              </a:lnSpc>
            </a:pPr>
            <a:r>
              <a:rPr dirty="0"/>
              <a:t>conducted</a:t>
            </a:r>
            <a:r>
              <a:rPr spc="-75" dirty="0"/>
              <a:t> </a:t>
            </a:r>
            <a:r>
              <a:rPr spc="5" dirty="0"/>
              <a:t>in</a:t>
            </a:r>
            <a:r>
              <a:rPr spc="-10" dirty="0"/>
              <a:t> </a:t>
            </a:r>
            <a:r>
              <a:rPr spc="5" dirty="0"/>
              <a:t>cold</a:t>
            </a:r>
            <a:r>
              <a:rPr spc="-60" dirty="0"/>
              <a:t> </a:t>
            </a:r>
            <a:r>
              <a:rPr spc="5" dirty="0"/>
              <a:t>conditions.</a:t>
            </a: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923925" algn="l"/>
                <a:tab pos="2122170" algn="l"/>
                <a:tab pos="2499995" algn="l"/>
                <a:tab pos="3344545" algn="l"/>
                <a:tab pos="3670935" algn="l"/>
                <a:tab pos="4234815" algn="l"/>
                <a:tab pos="4598035" algn="l"/>
              </a:tabLst>
            </a:pPr>
            <a:r>
              <a:rPr spc="-5" dirty="0"/>
              <a:t>As	solubility	</a:t>
            </a:r>
            <a:r>
              <a:rPr dirty="0"/>
              <a:t>of	iodine	</a:t>
            </a:r>
            <a:r>
              <a:rPr spc="-5" dirty="0"/>
              <a:t>is	</a:t>
            </a:r>
            <a:r>
              <a:rPr spc="5" dirty="0"/>
              <a:t>low	in	</a:t>
            </a:r>
            <a:r>
              <a:rPr spc="-20" dirty="0"/>
              <a:t>water,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/>
              <a:t>excess</a:t>
            </a:r>
            <a:r>
              <a:rPr spc="-60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5" dirty="0"/>
              <a:t>KI</a:t>
            </a:r>
            <a:r>
              <a:rPr spc="-15" dirty="0"/>
              <a:t> </a:t>
            </a:r>
            <a:r>
              <a:rPr spc="-5" dirty="0"/>
              <a:t>must</a:t>
            </a:r>
            <a:r>
              <a:rPr spc="10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dirty="0"/>
              <a:t>used</a:t>
            </a:r>
            <a:r>
              <a:rPr spc="-20" dirty="0"/>
              <a:t> </a:t>
            </a:r>
            <a:r>
              <a:rPr spc="5" dirty="0"/>
              <a:t>to</a:t>
            </a:r>
            <a:r>
              <a:rPr spc="-25" dirty="0"/>
              <a:t> </a:t>
            </a:r>
            <a:r>
              <a:rPr dirty="0"/>
              <a:t>dissolve</a:t>
            </a:r>
            <a:r>
              <a:rPr spc="-35" dirty="0"/>
              <a:t> </a:t>
            </a:r>
            <a:r>
              <a:rPr spc="5" dirty="0"/>
              <a:t>it.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  <a:tab pos="1743710" algn="l"/>
                <a:tab pos="2411730" algn="l"/>
                <a:tab pos="3332479" algn="l"/>
                <a:tab pos="3768090" algn="l"/>
                <a:tab pos="4561205" algn="l"/>
              </a:tabLst>
            </a:pPr>
            <a:r>
              <a:rPr spc="5" dirty="0"/>
              <a:t>Su</a:t>
            </a:r>
            <a:r>
              <a:rPr spc="-50" dirty="0"/>
              <a:t>f</a:t>
            </a:r>
            <a:r>
              <a:rPr spc="5" dirty="0"/>
              <a:t>fi</a:t>
            </a:r>
            <a:r>
              <a:rPr spc="-25" dirty="0"/>
              <a:t>c</a:t>
            </a:r>
            <a:r>
              <a:rPr spc="5" dirty="0"/>
              <a:t>i</a:t>
            </a:r>
            <a:r>
              <a:rPr dirty="0"/>
              <a:t>e</a:t>
            </a:r>
            <a:r>
              <a:rPr spc="-20" dirty="0"/>
              <a:t>n</a:t>
            </a:r>
            <a:r>
              <a:rPr dirty="0"/>
              <a:t>t	</a:t>
            </a:r>
            <a:r>
              <a:rPr spc="-20" dirty="0"/>
              <a:t>t</a:t>
            </a:r>
            <a:r>
              <a:rPr spc="5" dirty="0"/>
              <a:t>i</a:t>
            </a:r>
            <a:r>
              <a:rPr spc="-35" dirty="0"/>
              <a:t>m</a:t>
            </a:r>
            <a:r>
              <a:rPr dirty="0"/>
              <a:t>e	sho</a:t>
            </a:r>
            <a:r>
              <a:rPr spc="-20" dirty="0"/>
              <a:t>u</a:t>
            </a:r>
            <a:r>
              <a:rPr spc="5" dirty="0"/>
              <a:t>ld</a:t>
            </a:r>
            <a:r>
              <a:rPr dirty="0"/>
              <a:t>	</a:t>
            </a:r>
            <a:r>
              <a:rPr spc="-25" dirty="0"/>
              <a:t>b</a:t>
            </a:r>
            <a:r>
              <a:rPr dirty="0"/>
              <a:t>e	</a:t>
            </a:r>
            <a:r>
              <a:rPr spc="-20" dirty="0"/>
              <a:t>g</a:t>
            </a:r>
            <a:r>
              <a:rPr spc="5" dirty="0"/>
              <a:t>i</a:t>
            </a:r>
            <a:r>
              <a:rPr spc="-20" dirty="0"/>
              <a:t>v</a:t>
            </a:r>
            <a:r>
              <a:rPr dirty="0"/>
              <a:t>en	be</a:t>
            </a:r>
            <a:r>
              <a:rPr spc="5" dirty="0"/>
              <a:t>fo</a:t>
            </a:r>
            <a:r>
              <a:rPr spc="-20" dirty="0"/>
              <a:t>r</a:t>
            </a:r>
            <a:r>
              <a:rPr dirty="0"/>
              <a:t>e</a:t>
            </a:r>
          </a:p>
          <a:p>
            <a:pPr marL="469900">
              <a:lnSpc>
                <a:spcPct val="100000"/>
              </a:lnSpc>
            </a:pPr>
            <a:r>
              <a:rPr spc="5" dirty="0"/>
              <a:t>titration,</a:t>
            </a:r>
            <a:r>
              <a:rPr spc="-95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spc="5" dirty="0"/>
              <a:t>iodine</a:t>
            </a:r>
            <a:r>
              <a:rPr spc="-20" dirty="0"/>
              <a:t> </a:t>
            </a:r>
            <a:r>
              <a:rPr dirty="0"/>
              <a:t>ionizes</a:t>
            </a:r>
            <a:r>
              <a:rPr spc="-40" dirty="0"/>
              <a:t> </a:t>
            </a:r>
            <a:r>
              <a:rPr spc="5" dirty="0"/>
              <a:t>too</a:t>
            </a:r>
            <a:r>
              <a:rPr spc="-30" dirty="0"/>
              <a:t> </a:t>
            </a:r>
            <a:r>
              <a:rPr spc="-25" dirty="0"/>
              <a:t>slowly.</a:t>
            </a:r>
          </a:p>
          <a:p>
            <a:pPr marL="469900" indent="-457200">
              <a:lnSpc>
                <a:spcPct val="100000"/>
              </a:lnSpc>
              <a:buAutoNum type="arabicPeriod" startAt="4"/>
              <a:tabLst>
                <a:tab pos="469265" algn="l"/>
                <a:tab pos="469900" algn="l"/>
                <a:tab pos="1054735" algn="l"/>
                <a:tab pos="2106930" algn="l"/>
                <a:tab pos="3121660" algn="l"/>
                <a:tab pos="4018279" algn="l"/>
                <a:tab pos="4429760" algn="l"/>
                <a:tab pos="5057775" algn="l"/>
              </a:tabLst>
            </a:pPr>
            <a:r>
              <a:rPr spc="20" dirty="0"/>
              <a:t>T</a:t>
            </a:r>
            <a:r>
              <a:rPr dirty="0"/>
              <a:t>he	</a:t>
            </a:r>
            <a:r>
              <a:rPr spc="5" dirty="0"/>
              <a:t>r</a:t>
            </a:r>
            <a:r>
              <a:rPr spc="-25" dirty="0"/>
              <a:t>e</a:t>
            </a:r>
            <a:r>
              <a:rPr dirty="0"/>
              <a:t>ac</a:t>
            </a:r>
            <a:r>
              <a:rPr spc="-10" dirty="0"/>
              <a:t>t</a:t>
            </a:r>
            <a:r>
              <a:rPr spc="5" dirty="0"/>
              <a:t>ion</a:t>
            </a:r>
            <a:r>
              <a:rPr dirty="0"/>
              <a:t>	</a:t>
            </a:r>
            <a:r>
              <a:rPr spc="-35" dirty="0"/>
              <a:t>m</a:t>
            </a:r>
            <a:r>
              <a:rPr spc="5" dirty="0"/>
              <a:t>ixt</a:t>
            </a:r>
            <a:r>
              <a:rPr spc="-20" dirty="0"/>
              <a:t>u</a:t>
            </a:r>
            <a:r>
              <a:rPr spc="5" dirty="0"/>
              <a:t>r</a:t>
            </a:r>
            <a:r>
              <a:rPr dirty="0"/>
              <a:t>e	sh</a:t>
            </a:r>
            <a:r>
              <a:rPr spc="-15" dirty="0"/>
              <a:t>o</a:t>
            </a:r>
            <a:r>
              <a:rPr spc="5" dirty="0"/>
              <a:t>uld</a:t>
            </a:r>
            <a:r>
              <a:rPr dirty="0"/>
              <a:t>	</a:t>
            </a:r>
            <a:r>
              <a:rPr spc="-25" dirty="0"/>
              <a:t>b</a:t>
            </a:r>
            <a:r>
              <a:rPr dirty="0"/>
              <a:t>e	</a:t>
            </a:r>
            <a:r>
              <a:rPr spc="-20" dirty="0"/>
              <a:t>k</a:t>
            </a:r>
            <a:r>
              <a:rPr dirty="0"/>
              <a:t>ept	</a:t>
            </a:r>
            <a:r>
              <a:rPr spc="5" dirty="0"/>
              <a:t>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7024" y="5328310"/>
            <a:ext cx="11233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5030" algn="l"/>
              </a:tabLst>
            </a:pPr>
            <a:r>
              <a:rPr sz="2200" dirty="0">
                <a:latin typeface="Times New Roman"/>
                <a:cs typeface="Times New Roman"/>
              </a:rPr>
              <a:t>da</a:t>
            </a:r>
            <a:r>
              <a:rPr sz="2200" spc="10" dirty="0">
                <a:latin typeface="Times New Roman"/>
                <a:cs typeface="Times New Roman"/>
              </a:rPr>
              <a:t>r</a:t>
            </a:r>
            <a:r>
              <a:rPr sz="2200" spc="-2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,	as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024" y="5663285"/>
            <a:ext cx="11080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ea</a:t>
            </a:r>
            <a:r>
              <a:rPr sz="2200" spc="-20" dirty="0">
                <a:latin typeface="Times New Roman"/>
                <a:cs typeface="Times New Roman"/>
              </a:rPr>
              <a:t>c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20" dirty="0">
                <a:latin typeface="Times New Roman"/>
                <a:cs typeface="Times New Roman"/>
              </a:rPr>
              <a:t>i</a:t>
            </a:r>
            <a:r>
              <a:rPr sz="2200" spc="5" dirty="0">
                <a:latin typeface="Times New Roman"/>
                <a:cs typeface="Times New Roman"/>
              </a:rPr>
              <a:t>ons</a:t>
            </a:r>
            <a:r>
              <a:rPr sz="220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3533" y="5328310"/>
            <a:ext cx="3548379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05"/>
              </a:spcBef>
              <a:tabLst>
                <a:tab pos="927100" algn="l"/>
                <a:tab pos="2445385" algn="l"/>
                <a:tab pos="3082925" algn="l"/>
              </a:tabLst>
            </a:pPr>
            <a:r>
              <a:rPr sz="2200" spc="5" dirty="0">
                <a:latin typeface="Times New Roman"/>
                <a:cs typeface="Times New Roman"/>
              </a:rPr>
              <a:t>li</a:t>
            </a:r>
            <a:r>
              <a:rPr sz="2200" spc="-2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ht	</a:t>
            </a:r>
            <a:r>
              <a:rPr sz="2200" spc="-2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cc</a:t>
            </a:r>
            <a:r>
              <a:rPr sz="2200" spc="-2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r</a:t>
            </a:r>
            <a:r>
              <a:rPr sz="2200" spc="-2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es	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he	</a:t>
            </a:r>
            <a:r>
              <a:rPr sz="2200" spc="-20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de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30275" algn="l"/>
                <a:tab pos="1600835" algn="l"/>
                <a:tab pos="2146300" algn="l"/>
                <a:tab pos="3314065" algn="l"/>
              </a:tabLst>
            </a:pPr>
            <a:r>
              <a:rPr sz="2200" spc="-40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odide	</a:t>
            </a:r>
            <a:r>
              <a:rPr sz="2200" spc="5" dirty="0">
                <a:latin typeface="Times New Roman"/>
                <a:cs typeface="Times New Roman"/>
              </a:rPr>
              <a:t>io</a:t>
            </a:r>
            <a:r>
              <a:rPr sz="2200" spc="-2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s	a</a:t>
            </a:r>
            <a:r>
              <a:rPr sz="2200" spc="-1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e	oxi</a:t>
            </a:r>
            <a:r>
              <a:rPr sz="2200" spc="-20" dirty="0">
                <a:latin typeface="Times New Roman"/>
                <a:cs typeface="Times New Roman"/>
              </a:rPr>
              <a:t>d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spc="-25" dirty="0">
                <a:latin typeface="Times New Roman"/>
                <a:cs typeface="Times New Roman"/>
              </a:rPr>
              <a:t>z</a:t>
            </a:r>
            <a:r>
              <a:rPr sz="2200" dirty="0">
                <a:latin typeface="Times New Roman"/>
                <a:cs typeface="Times New Roman"/>
              </a:rPr>
              <a:t>ed	</a:t>
            </a:r>
            <a:r>
              <a:rPr sz="2200" spc="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623" y="5999175"/>
            <a:ext cx="3843654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Times New Roman"/>
                <a:cs typeface="Times New Roman"/>
              </a:rPr>
              <a:t>iodine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atmospheric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oxygen.</a:t>
            </a:r>
            <a:endParaRPr sz="2200">
              <a:latin typeface="Times New Roman"/>
              <a:cs typeface="Times New Roman"/>
            </a:endParaRPr>
          </a:p>
          <a:p>
            <a:pPr marL="579120" algn="ctr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4I</a:t>
            </a:r>
            <a:r>
              <a:rPr sz="2175" b="1" baseline="24904" dirty="0">
                <a:latin typeface="Times New Roman"/>
                <a:cs typeface="Times New Roman"/>
              </a:rPr>
              <a:t>−</a:t>
            </a:r>
            <a:r>
              <a:rPr sz="2175" b="1" spc="232" baseline="24904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+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4H+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O</a:t>
            </a:r>
            <a:r>
              <a:rPr sz="2175" b="1" spc="15" baseline="-21072" dirty="0">
                <a:latin typeface="Times New Roman"/>
                <a:cs typeface="Times New Roman"/>
              </a:rPr>
              <a:t>2</a:t>
            </a:r>
            <a:r>
              <a:rPr sz="2175" b="1" spc="-30" baseline="-21072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→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2I</a:t>
            </a:r>
            <a:r>
              <a:rPr sz="2175" b="1" spc="7" baseline="-21072" dirty="0">
                <a:latin typeface="Times New Roman"/>
                <a:cs typeface="Times New Roman"/>
              </a:rPr>
              <a:t>2</a:t>
            </a:r>
            <a:r>
              <a:rPr sz="2200" b="1" spc="5" dirty="0">
                <a:latin typeface="Times New Roman"/>
                <a:cs typeface="Times New Roman"/>
              </a:rPr>
              <a:t>+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2H</a:t>
            </a:r>
            <a:r>
              <a:rPr sz="2175" b="1" spc="15" baseline="-21072" dirty="0">
                <a:latin typeface="Times New Roman"/>
                <a:cs typeface="Times New Roman"/>
              </a:rPr>
              <a:t>2</a:t>
            </a:r>
            <a:r>
              <a:rPr sz="2200" b="1" spc="10" dirty="0"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783" y="0"/>
            <a:ext cx="979932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679704"/>
            <a:ext cx="11743944" cy="55961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0"/>
            <a:ext cx="10073640" cy="6702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24" y="133858"/>
            <a:ext cx="241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C00000"/>
                </a:solidFill>
                <a:latin typeface="Times New Roman"/>
                <a:cs typeface="Times New Roman"/>
              </a:rPr>
              <a:t>Introdu</a:t>
            </a:r>
            <a:r>
              <a:rPr sz="3600" b="0" spc="1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3600" b="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3600" b="0" spc="1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3600" b="0" dirty="0">
                <a:solidFill>
                  <a:srgbClr val="C00000"/>
                </a:solidFill>
                <a:latin typeface="Times New Roman"/>
                <a:cs typeface="Times New Roman"/>
              </a:rPr>
              <a:t>on: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624" y="1046733"/>
            <a:ext cx="11408410" cy="5156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715" indent="-344805" algn="just">
              <a:lnSpc>
                <a:spcPct val="100000"/>
              </a:lnSpc>
              <a:spcBef>
                <a:spcPts val="90"/>
              </a:spcBef>
            </a:pPr>
            <a:r>
              <a:rPr sz="2550" spc="-23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Titration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laboratory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determining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200" spc="-7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concentration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of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analyte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by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causing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redox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titrant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analyte.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of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titrations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3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require</a:t>
            </a:r>
            <a:r>
              <a:rPr sz="3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use</a:t>
            </a:r>
            <a:r>
              <a:rPr sz="3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potentiometer</a:t>
            </a:r>
            <a:r>
              <a:rPr sz="3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3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indicator.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90"/>
              </a:spcBef>
            </a:pPr>
            <a:r>
              <a:rPr sz="2550" spc="-23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Redox titration is based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oxidation-reduction reaction between </a:t>
            </a:r>
            <a:r>
              <a:rPr sz="3200" spc="-7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titrant</a:t>
            </a:r>
            <a:r>
              <a:rPr sz="3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analyte.</a:t>
            </a:r>
            <a:endParaRPr sz="3200">
              <a:latin typeface="Times New Roman"/>
              <a:cs typeface="Times New Roman"/>
            </a:endParaRPr>
          </a:p>
          <a:p>
            <a:pPr marL="356870" marR="7620" indent="-344805" algn="just">
              <a:lnSpc>
                <a:spcPct val="100000"/>
              </a:lnSpc>
              <a:spcBef>
                <a:spcPts val="1015"/>
              </a:spcBef>
            </a:pPr>
            <a:r>
              <a:rPr sz="2550" spc="-23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order to evaluate redox titrations,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shape of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corresponding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titration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curve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obtained.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these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of</a:t>
            </a:r>
            <a:r>
              <a:rPr sz="3200" spc="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titration,</a:t>
            </a:r>
            <a:r>
              <a:rPr sz="3200" spc="7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proves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convenient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monitor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potential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instead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monitoring</a:t>
            </a:r>
            <a:r>
              <a:rPr sz="3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concentration</a:t>
            </a:r>
            <a:r>
              <a:rPr sz="3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reacting</a:t>
            </a:r>
            <a:r>
              <a:rPr sz="3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species.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803" y="66497"/>
            <a:ext cx="40170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>
                <a:solidFill>
                  <a:srgbClr val="C00000"/>
                </a:solidFill>
              </a:rPr>
              <a:t>2.</a:t>
            </a:r>
            <a:r>
              <a:rPr sz="4300" spc="-80" dirty="0">
                <a:solidFill>
                  <a:srgbClr val="C00000"/>
                </a:solidFill>
              </a:rPr>
              <a:t> </a:t>
            </a:r>
            <a:r>
              <a:rPr sz="4300" spc="-10" dirty="0">
                <a:solidFill>
                  <a:srgbClr val="C00000"/>
                </a:solidFill>
              </a:rPr>
              <a:t>Bromatometry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292303" y="1035507"/>
            <a:ext cx="1169543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2585" algn="l"/>
                <a:tab pos="363220" algn="l"/>
                <a:tab pos="1304290" algn="l"/>
                <a:tab pos="2786380" algn="l"/>
                <a:tab pos="4164329" algn="l"/>
                <a:tab pos="5490845" algn="l"/>
                <a:tab pos="5856605" algn="l"/>
                <a:tab pos="6615430" algn="l"/>
                <a:tab pos="7048500" algn="l"/>
                <a:tab pos="8130540" algn="l"/>
                <a:tab pos="8700770" algn="l"/>
                <a:tab pos="9947910" algn="l"/>
                <a:tab pos="10313670" algn="l"/>
                <a:tab pos="11359515" algn="l"/>
              </a:tabLst>
            </a:pPr>
            <a:r>
              <a:rPr sz="2400" b="1" dirty="0">
                <a:latin typeface="Times New Roman"/>
                <a:cs typeface="Times New Roman"/>
              </a:rPr>
              <a:t>When	potassium	</a:t>
            </a:r>
            <a:r>
              <a:rPr sz="2400" b="1" spc="-10" dirty="0">
                <a:latin typeface="Times New Roman"/>
                <a:cs typeface="Times New Roman"/>
              </a:rPr>
              <a:t>bromates	</a:t>
            </a:r>
            <a:r>
              <a:rPr sz="2400" b="1" spc="-5" dirty="0">
                <a:latin typeface="Times New Roman"/>
                <a:cs typeface="Times New Roman"/>
              </a:rPr>
              <a:t>(KBrO3)	</a:t>
            </a:r>
            <a:r>
              <a:rPr sz="2400" b="1" dirty="0">
                <a:latin typeface="Times New Roman"/>
                <a:cs typeface="Times New Roman"/>
              </a:rPr>
              <a:t>is	used	</a:t>
            </a:r>
            <a:r>
              <a:rPr sz="2400" b="1" spc="-5" dirty="0">
                <a:latin typeface="Times New Roman"/>
                <a:cs typeface="Times New Roman"/>
              </a:rPr>
              <a:t>as	titrant,	the	titration	</a:t>
            </a:r>
            <a:r>
              <a:rPr sz="2400" b="1" dirty="0">
                <a:latin typeface="Times New Roman"/>
                <a:cs typeface="Times New Roman"/>
              </a:rPr>
              <a:t>is	</a:t>
            </a:r>
            <a:r>
              <a:rPr sz="2400" b="1" spc="-5" dirty="0">
                <a:latin typeface="Times New Roman"/>
                <a:cs typeface="Times New Roman"/>
              </a:rPr>
              <a:t>known	as</a:t>
            </a:r>
            <a:endParaRPr sz="24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Times New Roman"/>
                <a:cs typeface="Times New Roman"/>
              </a:rPr>
              <a:t>Bromatometry.</a:t>
            </a:r>
            <a:endParaRPr sz="2400">
              <a:latin typeface="Times New Roman"/>
              <a:cs typeface="Times New Roman"/>
            </a:endParaRPr>
          </a:p>
          <a:p>
            <a:pPr marL="362585" indent="-287020">
              <a:lnSpc>
                <a:spcPct val="100000"/>
              </a:lnSpc>
              <a:buFont typeface="Arial MT"/>
              <a:buChar char="•"/>
              <a:tabLst>
                <a:tab pos="362585" algn="l"/>
                <a:tab pos="363220" algn="l"/>
                <a:tab pos="1792605" algn="l"/>
                <a:tab pos="2962910" algn="l"/>
                <a:tab pos="3341370" algn="l"/>
                <a:tab pos="3648710" algn="l"/>
                <a:tab pos="4584700" algn="l"/>
                <a:tab pos="5911215" algn="l"/>
                <a:tab pos="6746875" algn="l"/>
                <a:tab pos="7359015" algn="l"/>
                <a:tab pos="7737475" algn="l"/>
                <a:tab pos="8472170" algn="l"/>
                <a:tab pos="9003030" algn="l"/>
                <a:tab pos="9841230" algn="l"/>
                <a:tab pos="10267950" algn="l"/>
                <a:tab pos="11374755" algn="l"/>
              </a:tabLst>
            </a:pPr>
            <a:r>
              <a:rPr sz="2400" spc="-5" dirty="0">
                <a:latin typeface="Times New Roman"/>
                <a:cs typeface="Times New Roman"/>
              </a:rPr>
              <a:t>Potassium	bromate	</a:t>
            </a:r>
            <a:r>
              <a:rPr sz="2400" dirty="0">
                <a:latin typeface="Times New Roman"/>
                <a:cs typeface="Times New Roman"/>
              </a:rPr>
              <a:t>is	a	strong	oxidizing	</a:t>
            </a:r>
            <a:r>
              <a:rPr sz="2400" spc="-5" dirty="0">
                <a:latin typeface="Times New Roman"/>
                <a:cs typeface="Times New Roman"/>
              </a:rPr>
              <a:t>agent	and	</a:t>
            </a:r>
            <a:r>
              <a:rPr sz="2400" dirty="0">
                <a:latin typeface="Times New Roman"/>
                <a:cs typeface="Times New Roman"/>
              </a:rPr>
              <a:t>is	used	for	</a:t>
            </a:r>
            <a:r>
              <a:rPr sz="2400" spc="5" dirty="0">
                <a:latin typeface="Times New Roman"/>
                <a:cs typeface="Times New Roman"/>
              </a:rPr>
              <a:t>assay	</a:t>
            </a:r>
            <a:r>
              <a:rPr sz="2400" spc="-5" dirty="0">
                <a:latin typeface="Times New Roman"/>
                <a:cs typeface="Times New Roman"/>
              </a:rPr>
              <a:t>of	number	of</a:t>
            </a:r>
            <a:endParaRPr sz="24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pharmaceutical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substances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like,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mephensin,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phenol,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sodium</a:t>
            </a:r>
            <a:r>
              <a:rPr sz="2400" spc="-10" dirty="0">
                <a:latin typeface="Times New Roman"/>
                <a:cs typeface="Times New Roman"/>
              </a:rPr>
              <a:t> salicylate,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362585" indent="-287020">
              <a:lnSpc>
                <a:spcPct val="100000"/>
              </a:lnSpc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2400" spc="-10" dirty="0">
                <a:latin typeface="Times New Roman"/>
                <a:cs typeface="Times New Roman"/>
              </a:rPr>
              <a:t>Reagent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employed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ways:</a:t>
            </a:r>
            <a:endParaRPr sz="2400">
              <a:latin typeface="Times New Roman"/>
              <a:cs typeface="Times New Roman"/>
            </a:endParaRPr>
          </a:p>
          <a:p>
            <a:pPr marL="420370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21005" algn="l"/>
              </a:tabLst>
            </a:pPr>
            <a:r>
              <a:rPr sz="2400" spc="-5" dirty="0">
                <a:latin typeface="Times New Roman"/>
                <a:cs typeface="Times New Roman"/>
              </a:rPr>
              <a:t>Direct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titration</a:t>
            </a:r>
            <a:endParaRPr sz="2400">
              <a:latin typeface="Times New Roman"/>
              <a:cs typeface="Times New Roman"/>
            </a:endParaRPr>
          </a:p>
          <a:p>
            <a:pPr marL="420370" indent="-344805">
              <a:lnSpc>
                <a:spcPct val="100000"/>
              </a:lnSpc>
              <a:buAutoNum type="arabicPeriod"/>
              <a:tabLst>
                <a:tab pos="421005" algn="l"/>
              </a:tabLst>
            </a:pPr>
            <a:r>
              <a:rPr sz="2400" spc="-5" dirty="0">
                <a:latin typeface="Times New Roman"/>
                <a:cs typeface="Times New Roman"/>
              </a:rPr>
              <a:t>Bromination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6200" marR="55880">
              <a:lnSpc>
                <a:spcPct val="100000"/>
              </a:lnSpc>
              <a:spcBef>
                <a:spcPts val="5"/>
              </a:spcBef>
              <a:tabLst>
                <a:tab pos="2771140" algn="l"/>
              </a:tabLst>
            </a:pPr>
            <a:r>
              <a:rPr sz="2400" b="1" dirty="0">
                <a:latin typeface="Times New Roman"/>
                <a:cs typeface="Times New Roman"/>
              </a:rPr>
              <a:t>1.</a:t>
            </a:r>
            <a:r>
              <a:rPr sz="2400" b="1" spc="3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Direct</a:t>
            </a:r>
            <a:r>
              <a:rPr sz="2400" b="1" spc="3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titration:	</a:t>
            </a:r>
            <a:r>
              <a:rPr sz="2400" dirty="0">
                <a:latin typeface="Times New Roman"/>
                <a:cs typeface="Times New Roman"/>
              </a:rPr>
              <a:t>Reducing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substances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(III),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Sb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(II),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(II)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certain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sulphides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disulphides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titrated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directly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potassium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bromate.</a:t>
            </a:r>
            <a:endParaRPr sz="2400">
              <a:latin typeface="Times New Roman"/>
              <a:cs typeface="Times New Roman"/>
            </a:endParaRPr>
          </a:p>
          <a:p>
            <a:pPr marL="3798570" marR="3718560" indent="-60960">
              <a:lnSpc>
                <a:spcPct val="100000"/>
              </a:lnSpc>
            </a:pPr>
            <a:r>
              <a:rPr sz="2400" b="1" spc="5" dirty="0">
                <a:latin typeface="Times New Roman"/>
                <a:cs typeface="Times New Roman"/>
              </a:rPr>
              <a:t>B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spc="5" dirty="0">
                <a:latin typeface="Times New Roman"/>
                <a:cs typeface="Times New Roman"/>
              </a:rPr>
              <a:t>O</a:t>
            </a:r>
            <a:r>
              <a:rPr sz="2400" b="1" spc="15" baseline="-20833" dirty="0">
                <a:latin typeface="Times New Roman"/>
                <a:cs typeface="Times New Roman"/>
              </a:rPr>
              <a:t>3</a:t>
            </a:r>
            <a:r>
              <a:rPr sz="2400" b="1" baseline="24305" dirty="0">
                <a:latin typeface="Times New Roman"/>
                <a:cs typeface="Times New Roman"/>
              </a:rPr>
              <a:t>−</a:t>
            </a:r>
            <a:r>
              <a:rPr sz="2400" b="1" spc="254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 </a:t>
            </a:r>
            <a:r>
              <a:rPr sz="2400" b="1" spc="-5" dirty="0">
                <a:latin typeface="Times New Roman"/>
                <a:cs typeface="Times New Roman"/>
              </a:rPr>
              <a:t>HAs</a:t>
            </a:r>
            <a:r>
              <a:rPr sz="2400" b="1" spc="5" dirty="0">
                <a:latin typeface="Times New Roman"/>
                <a:cs typeface="Times New Roman"/>
              </a:rPr>
              <a:t>O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b="1" spc="277" baseline="-20833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→ Br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b="1" baseline="24305" dirty="0">
                <a:latin typeface="Times New Roman"/>
                <a:cs typeface="Times New Roman"/>
              </a:rPr>
              <a:t>−</a:t>
            </a:r>
            <a:r>
              <a:rPr sz="2400" b="1" spc="292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 </a:t>
            </a:r>
            <a:r>
              <a:rPr sz="2400" b="1" spc="-5" dirty="0">
                <a:latin typeface="Times New Roman"/>
                <a:cs typeface="Times New Roman"/>
              </a:rPr>
              <a:t>HAs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baseline="-20833" dirty="0">
                <a:latin typeface="Times New Roman"/>
                <a:cs typeface="Times New Roman"/>
              </a:rPr>
              <a:t>3  </a:t>
            </a:r>
            <a:r>
              <a:rPr sz="2400" b="1" dirty="0">
                <a:latin typeface="Times New Roman"/>
                <a:cs typeface="Times New Roman"/>
              </a:rPr>
              <a:t>BrO</a:t>
            </a:r>
            <a:r>
              <a:rPr sz="2400" b="1" baseline="-20833" dirty="0">
                <a:latin typeface="Times New Roman"/>
                <a:cs typeface="Times New Roman"/>
              </a:rPr>
              <a:t>3</a:t>
            </a:r>
            <a:r>
              <a:rPr sz="2400" b="1" baseline="24305" dirty="0">
                <a:latin typeface="Times New Roman"/>
                <a:cs typeface="Times New Roman"/>
              </a:rPr>
              <a:t>−</a:t>
            </a:r>
            <a:r>
              <a:rPr sz="2400" b="1" spc="240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Br</a:t>
            </a:r>
            <a:r>
              <a:rPr sz="2400" b="1" baseline="24305" dirty="0">
                <a:latin typeface="Times New Roman"/>
                <a:cs typeface="Times New Roman"/>
              </a:rPr>
              <a:t>−</a:t>
            </a:r>
            <a:r>
              <a:rPr sz="2400" b="1" spc="284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H+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→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Br</a:t>
            </a:r>
            <a:r>
              <a:rPr sz="2400" b="1" spc="-7" baseline="-20833" dirty="0">
                <a:latin typeface="Times New Roman"/>
                <a:cs typeface="Times New Roman"/>
              </a:rPr>
              <a:t>2</a:t>
            </a:r>
            <a:r>
              <a:rPr sz="2400" b="1" spc="270" baseline="-20833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H</a:t>
            </a:r>
            <a:r>
              <a:rPr sz="2400" b="1" spc="7" baseline="-20833" dirty="0">
                <a:latin typeface="Times New Roman"/>
                <a:cs typeface="Times New Roman"/>
              </a:rPr>
              <a:t>2</a:t>
            </a:r>
            <a:r>
              <a:rPr sz="2400" b="1" spc="5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  <a:p>
            <a:pPr marL="420370" marR="5969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400" spc="-5" dirty="0">
                <a:latin typeface="Times New Roman"/>
                <a:cs typeface="Times New Roman"/>
              </a:rPr>
              <a:t>Appearance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bromine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sometimes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suitable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detection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point.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Organic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indicators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alpha-naphthoflavone,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quinoline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yellow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p-ethoxychrysoidine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also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923" y="24129"/>
            <a:ext cx="11899265" cy="539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93980" algn="just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Times New Roman"/>
                <a:cs typeface="Times New Roman"/>
              </a:rPr>
              <a:t>2.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Bromination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of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Organic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Compounds: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Potassium</a:t>
            </a:r>
            <a:r>
              <a:rPr sz="2200" dirty="0">
                <a:latin typeface="Times New Roman"/>
                <a:cs typeface="Times New Roman"/>
              </a:rPr>
              <a:t> bromate-potassium</a:t>
            </a:r>
            <a:r>
              <a:rPr sz="2200" spc="5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bromide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(KBr-KBrO</a:t>
            </a:r>
            <a:r>
              <a:rPr sz="2175" b="1" spc="-7" baseline="-21072" dirty="0">
                <a:latin typeface="Times New Roman"/>
                <a:cs typeface="Times New Roman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) </a:t>
            </a:r>
            <a:r>
              <a:rPr sz="2200" dirty="0">
                <a:latin typeface="Times New Roman"/>
                <a:cs typeface="Times New Roman"/>
              </a:rPr>
              <a:t> mixture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is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liberation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bromine.</a:t>
            </a:r>
            <a:endParaRPr sz="2200">
              <a:latin typeface="Times New Roman"/>
              <a:cs typeface="Times New Roman"/>
            </a:endParaRPr>
          </a:p>
          <a:p>
            <a:pPr marR="20955" algn="ctr">
              <a:lnSpc>
                <a:spcPct val="100000"/>
              </a:lnSpc>
              <a:spcBef>
                <a:spcPts val="5"/>
              </a:spcBef>
            </a:pPr>
            <a:r>
              <a:rPr sz="2200" b="1" spc="10" dirty="0">
                <a:latin typeface="Times New Roman"/>
                <a:cs typeface="Times New Roman"/>
              </a:rPr>
              <a:t>KBrO</a:t>
            </a:r>
            <a:r>
              <a:rPr sz="2175" b="1" spc="15" baseline="-21072" dirty="0">
                <a:latin typeface="Times New Roman"/>
                <a:cs typeface="Times New Roman"/>
              </a:rPr>
              <a:t>3</a:t>
            </a:r>
            <a:r>
              <a:rPr sz="2175" b="1" spc="187" baseline="-21072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5KBr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3H</a:t>
            </a:r>
            <a:r>
              <a:rPr sz="2175" b="1" spc="7" baseline="-21072" dirty="0">
                <a:latin typeface="Times New Roman"/>
                <a:cs typeface="Times New Roman"/>
              </a:rPr>
              <a:t>2</a:t>
            </a:r>
            <a:r>
              <a:rPr sz="2200" b="1" spc="5" dirty="0">
                <a:latin typeface="Times New Roman"/>
                <a:cs typeface="Times New Roman"/>
              </a:rPr>
              <a:t>SO</a:t>
            </a:r>
            <a:r>
              <a:rPr sz="2175" b="1" spc="7" baseline="-21072" dirty="0">
                <a:latin typeface="Times New Roman"/>
                <a:cs typeface="Times New Roman"/>
              </a:rPr>
              <a:t>4</a:t>
            </a:r>
            <a:r>
              <a:rPr sz="2175" b="1" spc="232" baseline="-21072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→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3K</a:t>
            </a:r>
            <a:r>
              <a:rPr sz="2175" b="1" spc="7" baseline="-21072" dirty="0">
                <a:latin typeface="Times New Roman"/>
                <a:cs typeface="Times New Roman"/>
              </a:rPr>
              <a:t>2</a:t>
            </a:r>
            <a:r>
              <a:rPr sz="2200" b="1" spc="5" dirty="0">
                <a:latin typeface="Times New Roman"/>
                <a:cs typeface="Times New Roman"/>
              </a:rPr>
              <a:t>SO</a:t>
            </a:r>
            <a:r>
              <a:rPr sz="2175" b="1" spc="7" baseline="-21072" dirty="0">
                <a:latin typeface="Times New Roman"/>
                <a:cs typeface="Times New Roman"/>
              </a:rPr>
              <a:t>4</a:t>
            </a:r>
            <a:r>
              <a:rPr sz="2175" b="1" spc="232" baseline="-21072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3Br</a:t>
            </a:r>
            <a:r>
              <a:rPr sz="2175" b="1" spc="7" baseline="-21072" dirty="0">
                <a:latin typeface="Times New Roman"/>
                <a:cs typeface="Times New Roman"/>
              </a:rPr>
              <a:t>2</a:t>
            </a:r>
            <a:r>
              <a:rPr sz="2175" b="1" spc="232" baseline="-21072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3H</a:t>
            </a:r>
            <a:r>
              <a:rPr sz="2175" b="1" spc="15" baseline="-21072" dirty="0">
                <a:latin typeface="Times New Roman"/>
                <a:cs typeface="Times New Roman"/>
              </a:rPr>
              <a:t>2</a:t>
            </a:r>
            <a:r>
              <a:rPr sz="2200" b="1" spc="10" dirty="0"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  <a:p>
            <a:pPr marL="420370" marR="93345" indent="-344805">
              <a:lnSpc>
                <a:spcPct val="100000"/>
              </a:lnSpc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200" spc="-5" dirty="0">
                <a:latin typeface="Times New Roman"/>
                <a:cs typeface="Times New Roman"/>
              </a:rPr>
              <a:t>Bromine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is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then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used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bromination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organic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compounds.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Excess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Bromine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is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then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determined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addition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KI.</a:t>
            </a:r>
            <a:endParaRPr sz="2200">
              <a:latin typeface="Times New Roman"/>
              <a:cs typeface="Times New Roman"/>
            </a:endParaRPr>
          </a:p>
          <a:p>
            <a:pPr marR="20320" algn="ctr">
              <a:lnSpc>
                <a:spcPct val="100000"/>
              </a:lnSpc>
            </a:pPr>
            <a:r>
              <a:rPr sz="2200" b="1" spc="10" dirty="0">
                <a:latin typeface="Times New Roman"/>
                <a:cs typeface="Times New Roman"/>
              </a:rPr>
              <a:t>Br</a:t>
            </a:r>
            <a:r>
              <a:rPr sz="2175" b="1" spc="15" baseline="-21072" dirty="0">
                <a:latin typeface="Times New Roman"/>
                <a:cs typeface="Times New Roman"/>
              </a:rPr>
              <a:t>2</a:t>
            </a:r>
            <a:r>
              <a:rPr sz="2175" b="1" spc="209" baseline="-21072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KI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→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I</a:t>
            </a:r>
            <a:r>
              <a:rPr sz="2175" b="1" spc="7" baseline="-21072" dirty="0">
                <a:latin typeface="Times New Roman"/>
                <a:cs typeface="Times New Roman"/>
              </a:rPr>
              <a:t>2</a:t>
            </a:r>
            <a:r>
              <a:rPr sz="2175" b="1" spc="277" baseline="-21072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20" dirty="0">
                <a:latin typeface="Times New Roman"/>
                <a:cs typeface="Times New Roman"/>
              </a:rPr>
              <a:t> Br-</a:t>
            </a:r>
            <a:endParaRPr sz="2200">
              <a:latin typeface="Times New Roman"/>
              <a:cs typeface="Times New Roman"/>
            </a:endParaRPr>
          </a:p>
          <a:p>
            <a:pPr marR="20320" algn="ctr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Times New Roman"/>
                <a:cs typeface="Times New Roman"/>
              </a:rPr>
              <a:t>I2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S</a:t>
            </a:r>
            <a:r>
              <a:rPr sz="2175" b="1" spc="7" baseline="-21072" dirty="0">
                <a:latin typeface="Times New Roman"/>
                <a:cs typeface="Times New Roman"/>
              </a:rPr>
              <a:t>2</a:t>
            </a:r>
            <a:r>
              <a:rPr sz="2200" b="1" spc="5" dirty="0">
                <a:latin typeface="Times New Roman"/>
                <a:cs typeface="Times New Roman"/>
              </a:rPr>
              <a:t>O</a:t>
            </a:r>
            <a:r>
              <a:rPr sz="2175" b="1" spc="7" baseline="-21072" dirty="0">
                <a:latin typeface="Times New Roman"/>
                <a:cs typeface="Times New Roman"/>
              </a:rPr>
              <a:t>3</a:t>
            </a:r>
            <a:r>
              <a:rPr sz="2175" b="1" spc="254" baseline="-21072" dirty="0">
                <a:latin typeface="Times New Roman"/>
                <a:cs typeface="Times New Roman"/>
              </a:rPr>
              <a:t> </a:t>
            </a:r>
            <a:r>
              <a:rPr sz="2175" b="1" spc="15" baseline="24904" dirty="0">
                <a:latin typeface="Times New Roman"/>
                <a:cs typeface="Times New Roman"/>
              </a:rPr>
              <a:t>2−</a:t>
            </a:r>
            <a:r>
              <a:rPr sz="2175" b="1" spc="-7" baseline="24904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→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I−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+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S</a:t>
            </a:r>
            <a:r>
              <a:rPr sz="2175" b="1" spc="15" baseline="-21072" dirty="0">
                <a:latin typeface="Times New Roman"/>
                <a:cs typeface="Times New Roman"/>
              </a:rPr>
              <a:t>4</a:t>
            </a:r>
            <a:r>
              <a:rPr sz="2200" b="1" spc="10" dirty="0">
                <a:latin typeface="Times New Roman"/>
                <a:cs typeface="Times New Roman"/>
              </a:rPr>
              <a:t>O</a:t>
            </a:r>
            <a:r>
              <a:rPr sz="2175" b="1" spc="15" baseline="-21072" dirty="0">
                <a:latin typeface="Times New Roman"/>
                <a:cs typeface="Times New Roman"/>
              </a:rPr>
              <a:t>6</a:t>
            </a:r>
            <a:r>
              <a:rPr sz="2175" b="1" spc="15" baseline="24904" dirty="0">
                <a:latin typeface="Times New Roman"/>
                <a:cs typeface="Times New Roman"/>
              </a:rPr>
              <a:t>2−</a:t>
            </a:r>
            <a:endParaRPr sz="2175" baseline="249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76200" marR="96520" algn="just">
              <a:lnSpc>
                <a:spcPct val="100000"/>
              </a:lnSpc>
              <a:buAutoNum type="romanUcPeriod"/>
              <a:tabLst>
                <a:tab pos="341630" algn="l"/>
              </a:tabLst>
            </a:pP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Preparation </a:t>
            </a:r>
            <a:r>
              <a:rPr sz="22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0.1 </a:t>
            </a:r>
            <a:r>
              <a:rPr sz="22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N </a:t>
            </a: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Potassium Bromate: </a:t>
            </a:r>
            <a:r>
              <a:rPr sz="2200" spc="-40" dirty="0">
                <a:latin typeface="Times New Roman"/>
                <a:cs typeface="Times New Roman"/>
              </a:rPr>
              <a:t>Weigh </a:t>
            </a:r>
            <a:r>
              <a:rPr sz="2200" dirty="0">
                <a:latin typeface="Times New Roman"/>
                <a:cs typeface="Times New Roman"/>
              </a:rPr>
              <a:t>accurately about </a:t>
            </a:r>
            <a:r>
              <a:rPr sz="2200" spc="-5" dirty="0">
                <a:latin typeface="Times New Roman"/>
                <a:cs typeface="Times New Roman"/>
              </a:rPr>
              <a:t>2.784 </a:t>
            </a:r>
            <a:r>
              <a:rPr sz="2200" spc="-10" dirty="0">
                <a:latin typeface="Times New Roman"/>
                <a:cs typeface="Times New Roman"/>
              </a:rPr>
              <a:t>gm </a:t>
            </a:r>
            <a:r>
              <a:rPr sz="2200" dirty="0">
                <a:latin typeface="Times New Roman"/>
                <a:cs typeface="Times New Roman"/>
              </a:rPr>
              <a:t>of potassium bromate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12 </a:t>
            </a:r>
            <a:r>
              <a:rPr sz="2200" spc="-10" dirty="0">
                <a:latin typeface="Times New Roman"/>
                <a:cs typeface="Times New Roman"/>
              </a:rPr>
              <a:t>gm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potassium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bromide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water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dilute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to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1000 </a:t>
            </a:r>
            <a:r>
              <a:rPr sz="2200" spc="-20" dirty="0">
                <a:latin typeface="Times New Roman"/>
                <a:cs typeface="Times New Roman"/>
              </a:rPr>
              <a:t>ml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with</a:t>
            </a:r>
            <a:r>
              <a:rPr sz="2200" spc="-20" dirty="0">
                <a:latin typeface="Times New Roman"/>
                <a:cs typeface="Times New Roman"/>
              </a:rPr>
              <a:t> water.</a:t>
            </a:r>
            <a:endParaRPr sz="2200">
              <a:latin typeface="Times New Roman"/>
              <a:cs typeface="Times New Roman"/>
            </a:endParaRPr>
          </a:p>
          <a:p>
            <a:pPr marL="76200" marR="92075" algn="just">
              <a:lnSpc>
                <a:spcPct val="100000"/>
              </a:lnSpc>
              <a:buAutoNum type="romanUcPeriod"/>
              <a:tabLst>
                <a:tab pos="469900" algn="l"/>
              </a:tabLst>
            </a:pP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Standardization</a:t>
            </a:r>
            <a:r>
              <a:rPr sz="22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AFEF"/>
                </a:solidFill>
                <a:latin typeface="Times New Roman"/>
                <a:cs typeface="Times New Roman"/>
              </a:rPr>
              <a:t>Potassium </a:t>
            </a:r>
            <a:r>
              <a:rPr sz="22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Bromate: </a:t>
            </a:r>
            <a:r>
              <a:rPr sz="2200" spc="-10" dirty="0">
                <a:latin typeface="Times New Roman"/>
                <a:cs typeface="Times New Roman"/>
              </a:rPr>
              <a:t>Transfer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30 </a:t>
            </a:r>
            <a:r>
              <a:rPr sz="2200" spc="-20" dirty="0">
                <a:latin typeface="Times New Roman"/>
                <a:cs typeface="Times New Roman"/>
              </a:rPr>
              <a:t>ml</a:t>
            </a:r>
            <a:r>
              <a:rPr sz="2200" spc="50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0.1 </a:t>
            </a:r>
            <a:r>
              <a:rPr sz="2200" spc="5" dirty="0">
                <a:latin typeface="Times New Roman"/>
                <a:cs typeface="Times New Roman"/>
              </a:rPr>
              <a:t>N </a:t>
            </a:r>
            <a:r>
              <a:rPr sz="2200" spc="-5" dirty="0">
                <a:latin typeface="Times New Roman"/>
                <a:cs typeface="Times New Roman"/>
              </a:rPr>
              <a:t>potassium </a:t>
            </a:r>
            <a:r>
              <a:rPr sz="2200" dirty="0">
                <a:latin typeface="Times New Roman"/>
                <a:cs typeface="Times New Roman"/>
              </a:rPr>
              <a:t>bromate solution </a:t>
            </a:r>
            <a:r>
              <a:rPr sz="2200" spc="-15" dirty="0">
                <a:latin typeface="Times New Roman"/>
                <a:cs typeface="Times New Roman"/>
              </a:rPr>
              <a:t>in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250 </a:t>
            </a:r>
            <a:r>
              <a:rPr sz="2200" spc="-15" dirty="0">
                <a:latin typeface="Times New Roman"/>
                <a:cs typeface="Times New Roman"/>
              </a:rPr>
              <a:t>ml </a:t>
            </a:r>
            <a:r>
              <a:rPr sz="2200" dirty="0">
                <a:latin typeface="Times New Roman"/>
                <a:cs typeface="Times New Roman"/>
              </a:rPr>
              <a:t>iodine </a:t>
            </a:r>
            <a:r>
              <a:rPr sz="2200" spc="-5" dirty="0">
                <a:latin typeface="Times New Roman"/>
                <a:cs typeface="Times New Roman"/>
              </a:rPr>
              <a:t>flask. </a:t>
            </a:r>
            <a:r>
              <a:rPr sz="2200" dirty="0">
                <a:latin typeface="Times New Roman"/>
                <a:cs typeface="Times New Roman"/>
              </a:rPr>
              <a:t>Add </a:t>
            </a:r>
            <a:r>
              <a:rPr sz="2200" spc="5" dirty="0">
                <a:latin typeface="Times New Roman"/>
                <a:cs typeface="Times New Roman"/>
              </a:rPr>
              <a:t>3 </a:t>
            </a:r>
            <a:r>
              <a:rPr sz="2200" dirty="0">
                <a:latin typeface="Times New Roman"/>
                <a:cs typeface="Times New Roman"/>
              </a:rPr>
              <a:t>gm potassium </a:t>
            </a:r>
            <a:r>
              <a:rPr sz="2200" spc="5" dirty="0">
                <a:latin typeface="Times New Roman"/>
                <a:cs typeface="Times New Roman"/>
              </a:rPr>
              <a:t>iodide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spc="5" dirty="0">
                <a:latin typeface="Times New Roman"/>
                <a:cs typeface="Times New Roman"/>
              </a:rPr>
              <a:t>3 </a:t>
            </a:r>
            <a:r>
              <a:rPr sz="2200" spc="-15" dirty="0">
                <a:latin typeface="Times New Roman"/>
                <a:cs typeface="Times New Roman"/>
              </a:rPr>
              <a:t>ml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hydrochloric </a:t>
            </a:r>
            <a:r>
              <a:rPr sz="2200" spc="5" dirty="0">
                <a:latin typeface="Times New Roman"/>
                <a:cs typeface="Times New Roman"/>
              </a:rPr>
              <a:t>acid. </a:t>
            </a:r>
            <a:r>
              <a:rPr sz="2200" spc="-5" dirty="0">
                <a:latin typeface="Times New Roman"/>
                <a:cs typeface="Times New Roman"/>
              </a:rPr>
              <a:t>Mix </a:t>
            </a:r>
            <a:r>
              <a:rPr sz="2200" spc="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contents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thoroughly and allow </a:t>
            </a:r>
            <a:r>
              <a:rPr sz="2200" spc="5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stand </a:t>
            </a:r>
            <a:r>
              <a:rPr sz="2200" dirty="0">
                <a:latin typeface="Times New Roman"/>
                <a:cs typeface="Times New Roman"/>
              </a:rPr>
              <a:t>for 5 </a:t>
            </a:r>
            <a:r>
              <a:rPr sz="2200" spc="-5" dirty="0">
                <a:latin typeface="Times New Roman"/>
                <a:cs typeface="Times New Roman"/>
              </a:rPr>
              <a:t>minutes. </a:t>
            </a:r>
            <a:r>
              <a:rPr sz="2200" spc="-15" dirty="0">
                <a:latin typeface="Times New Roman"/>
                <a:cs typeface="Times New Roman"/>
              </a:rPr>
              <a:t>Titrate </a:t>
            </a:r>
            <a:r>
              <a:rPr sz="2200" spc="-5" dirty="0">
                <a:latin typeface="Times New Roman"/>
                <a:cs typeface="Times New Roman"/>
              </a:rPr>
              <a:t>the liberated iodine with previously </a:t>
            </a:r>
            <a:r>
              <a:rPr sz="2200" dirty="0">
                <a:latin typeface="Times New Roman"/>
                <a:cs typeface="Times New Roman"/>
              </a:rPr>
              <a:t>standardized </a:t>
            </a:r>
            <a:r>
              <a:rPr sz="2200" spc="-5" dirty="0">
                <a:latin typeface="Times New Roman"/>
                <a:cs typeface="Times New Roman"/>
              </a:rPr>
              <a:t>0.1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N </a:t>
            </a:r>
            <a:r>
              <a:rPr sz="2200" dirty="0">
                <a:latin typeface="Times New Roman"/>
                <a:cs typeface="Times New Roman"/>
              </a:rPr>
              <a:t>sodium thiosulphate </a:t>
            </a:r>
            <a:r>
              <a:rPr sz="2200" spc="-5" dirty="0">
                <a:latin typeface="Times New Roman"/>
                <a:cs typeface="Times New Roman"/>
              </a:rPr>
              <a:t>using </a:t>
            </a:r>
            <a:r>
              <a:rPr sz="2200" spc="5" dirty="0">
                <a:latin typeface="Times New Roman"/>
                <a:cs typeface="Times New Roman"/>
              </a:rPr>
              <a:t>3 </a:t>
            </a:r>
            <a:r>
              <a:rPr sz="2200" spc="-15" dirty="0">
                <a:latin typeface="Times New Roman"/>
                <a:cs typeface="Times New Roman"/>
              </a:rPr>
              <a:t>ml </a:t>
            </a:r>
            <a:r>
              <a:rPr sz="2200" dirty="0">
                <a:latin typeface="Times New Roman"/>
                <a:cs typeface="Times New Roman"/>
              </a:rPr>
              <a:t>of freshly </a:t>
            </a:r>
            <a:r>
              <a:rPr sz="2200" spc="-5" dirty="0">
                <a:latin typeface="Times New Roman"/>
                <a:cs typeface="Times New Roman"/>
              </a:rPr>
              <a:t>prepared </a:t>
            </a:r>
            <a:r>
              <a:rPr sz="2200" b="1" spc="-10" dirty="0">
                <a:latin typeface="Times New Roman"/>
                <a:cs typeface="Times New Roman"/>
              </a:rPr>
              <a:t>starch </a:t>
            </a:r>
            <a:r>
              <a:rPr sz="2200" b="1" dirty="0">
                <a:latin typeface="Times New Roman"/>
                <a:cs typeface="Times New Roman"/>
              </a:rPr>
              <a:t>solution </a:t>
            </a:r>
            <a:r>
              <a:rPr sz="2200" spc="5" dirty="0">
                <a:latin typeface="Times New Roman"/>
                <a:cs typeface="Times New Roman"/>
              </a:rPr>
              <a:t>as </a:t>
            </a:r>
            <a:r>
              <a:rPr sz="2200" dirty="0">
                <a:latin typeface="Times New Roman"/>
                <a:cs typeface="Times New Roman"/>
              </a:rPr>
              <a:t>indicator added towards </a:t>
            </a: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 end.</a:t>
            </a:r>
            <a:endParaRPr sz="2200">
              <a:latin typeface="Times New Roman"/>
              <a:cs typeface="Times New Roman"/>
            </a:endParaRPr>
          </a:p>
          <a:p>
            <a:pPr marL="76200" algn="just">
              <a:lnSpc>
                <a:spcPct val="100000"/>
              </a:lnSpc>
              <a:spcBef>
                <a:spcPts val="5"/>
              </a:spcBef>
            </a:pPr>
            <a:r>
              <a:rPr sz="2200" b="1" spc="5" dirty="0">
                <a:latin typeface="Times New Roman"/>
                <a:cs typeface="Times New Roman"/>
              </a:rPr>
              <a:t>Factor: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Each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ml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0.1</a:t>
            </a:r>
            <a:r>
              <a:rPr sz="2200" b="1" spc="5" dirty="0">
                <a:latin typeface="Times New Roman"/>
                <a:cs typeface="Times New Roman"/>
              </a:rPr>
              <a:t> N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sodium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thiosulphate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is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equivalent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to </a:t>
            </a:r>
            <a:r>
              <a:rPr sz="2200" b="1" dirty="0">
                <a:latin typeface="Times New Roman"/>
                <a:cs typeface="Times New Roman"/>
              </a:rPr>
              <a:t>0.002784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gm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KBrO</a:t>
            </a:r>
            <a:r>
              <a:rPr sz="2175" b="1" spc="15" baseline="-21072" dirty="0">
                <a:latin typeface="Times New Roman"/>
                <a:cs typeface="Times New Roman"/>
              </a:rPr>
              <a:t>3</a:t>
            </a:r>
            <a:r>
              <a:rPr sz="2200" b="1" spc="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5544311"/>
            <a:ext cx="5611368" cy="13136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0"/>
            <a:ext cx="1096060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803" y="66497"/>
            <a:ext cx="29902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>
                <a:solidFill>
                  <a:srgbClr val="C00000"/>
                </a:solidFill>
              </a:rPr>
              <a:t>3.</a:t>
            </a:r>
            <a:r>
              <a:rPr sz="4300" spc="-75" dirty="0">
                <a:solidFill>
                  <a:srgbClr val="C00000"/>
                </a:solidFill>
              </a:rPr>
              <a:t> </a:t>
            </a:r>
            <a:r>
              <a:rPr sz="4300" spc="-10" dirty="0">
                <a:solidFill>
                  <a:srgbClr val="C00000"/>
                </a:solidFill>
              </a:rPr>
              <a:t>Cerimetry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43103" y="952322"/>
            <a:ext cx="1155128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Titrations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involving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determinations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with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cerium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compounds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are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called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Cerimetry.</a:t>
            </a:r>
            <a:endParaRPr sz="2400">
              <a:latin typeface="Times New Roman"/>
              <a:cs typeface="Times New Roman"/>
            </a:endParaRPr>
          </a:p>
          <a:p>
            <a:pPr marL="3117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2400" dirty="0">
                <a:latin typeface="Times New Roman"/>
                <a:cs typeface="Times New Roman"/>
              </a:rPr>
              <a:t>Atomic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weight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Cerium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gm/mol.</a:t>
            </a:r>
            <a:endParaRPr sz="2400">
              <a:latin typeface="Times New Roman"/>
              <a:cs typeface="Times New Roman"/>
            </a:endParaRPr>
          </a:p>
          <a:p>
            <a:pPr marL="311785" indent="-287020">
              <a:lnSpc>
                <a:spcPct val="100000"/>
              </a:lnSpc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It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exists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states: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+4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+3.</a:t>
            </a:r>
            <a:endParaRPr sz="2400">
              <a:latin typeface="Times New Roman"/>
              <a:cs typeface="Times New Roman"/>
            </a:endParaRPr>
          </a:p>
          <a:p>
            <a:pPr marL="311785" indent="-287020">
              <a:lnSpc>
                <a:spcPct val="100000"/>
              </a:lnSpc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In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tetravalent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(Quadrivalent)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acts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powerful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oxidizing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agent.</a:t>
            </a:r>
            <a:endParaRPr sz="2400">
              <a:latin typeface="Times New Roman"/>
              <a:cs typeface="Times New Roman"/>
            </a:endParaRPr>
          </a:p>
          <a:p>
            <a:pPr marL="3117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It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dark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yellow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colour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concentrated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solution.</a:t>
            </a:r>
            <a:endParaRPr sz="2400">
              <a:latin typeface="Times New Roman"/>
              <a:cs typeface="Times New Roman"/>
            </a:endParaRPr>
          </a:p>
          <a:p>
            <a:pPr marL="311785" indent="-287020">
              <a:lnSpc>
                <a:spcPct val="100000"/>
              </a:lnSpc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reduction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trivalent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cerium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obtained,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colourless.</a:t>
            </a:r>
            <a:endParaRPr sz="2400">
              <a:latin typeface="Times New Roman"/>
              <a:cs typeface="Times New Roman"/>
            </a:endParaRPr>
          </a:p>
          <a:p>
            <a:pPr marL="311785" marR="17780" indent="-287020" algn="just">
              <a:lnSpc>
                <a:spcPct val="100000"/>
              </a:lnSpc>
              <a:buFont typeface="Arial MT"/>
              <a:buChar char="•"/>
              <a:tabLst>
                <a:tab pos="312420" algn="l"/>
              </a:tabLst>
            </a:pPr>
            <a:r>
              <a:rPr sz="2400" dirty="0">
                <a:latin typeface="Times New Roman"/>
                <a:cs typeface="Times New Roman"/>
              </a:rPr>
              <a:t>Some of the </a:t>
            </a:r>
            <a:r>
              <a:rPr sz="2400" spc="-5" dirty="0">
                <a:latin typeface="Times New Roman"/>
                <a:cs typeface="Times New Roman"/>
              </a:rPr>
              <a:t>compounds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5" dirty="0">
                <a:latin typeface="Times New Roman"/>
                <a:cs typeface="Times New Roman"/>
              </a:rPr>
              <a:t>Cerium</a:t>
            </a:r>
            <a:r>
              <a:rPr sz="2400" dirty="0">
                <a:latin typeface="Times New Roman"/>
                <a:cs typeface="Times New Roman"/>
              </a:rPr>
              <a:t> such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Ceric ammonium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nitrate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(NH</a:t>
            </a:r>
            <a:r>
              <a:rPr sz="2400" spc="-7" baseline="-20833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)2Ce(NO</a:t>
            </a:r>
            <a:r>
              <a:rPr sz="2400" spc="-7" baseline="-20833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)6,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Ceric </a:t>
            </a:r>
            <a:r>
              <a:rPr sz="2400" dirty="0">
                <a:latin typeface="Times New Roman"/>
                <a:cs typeface="Times New Roman"/>
              </a:rPr>
              <a:t>ammonium </a:t>
            </a:r>
            <a:r>
              <a:rPr sz="2400" spc="-10" dirty="0">
                <a:latin typeface="Times New Roman"/>
                <a:cs typeface="Times New Roman"/>
              </a:rPr>
              <a:t>sulphate </a:t>
            </a:r>
            <a:r>
              <a:rPr sz="2400" spc="-5" dirty="0">
                <a:latin typeface="Times New Roman"/>
                <a:cs typeface="Times New Roman"/>
              </a:rPr>
              <a:t>(NH</a:t>
            </a:r>
            <a:r>
              <a:rPr sz="2400" spc="-7" baseline="-20833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)4Ce(SO</a:t>
            </a:r>
            <a:r>
              <a:rPr sz="2400" spc="-7" baseline="-20833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)4, </a:t>
            </a:r>
            <a:r>
              <a:rPr sz="2400" dirty="0">
                <a:latin typeface="Times New Roman"/>
                <a:cs typeface="Times New Roman"/>
              </a:rPr>
              <a:t>Ceric </a:t>
            </a:r>
            <a:r>
              <a:rPr sz="2400" spc="-5" dirty="0">
                <a:latin typeface="Times New Roman"/>
                <a:cs typeface="Times New Roman"/>
              </a:rPr>
              <a:t>hydroxide Ce(OH)4 </a:t>
            </a:r>
            <a:r>
              <a:rPr sz="2400" spc="-1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be used for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determination.</a:t>
            </a:r>
            <a:endParaRPr sz="2400">
              <a:latin typeface="Times New Roman"/>
              <a:cs typeface="Times New Roman"/>
            </a:endParaRPr>
          </a:p>
          <a:p>
            <a:pPr marL="311785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2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Indicators: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2" y="4370832"/>
            <a:ext cx="51816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966" y="109092"/>
            <a:ext cx="11438890" cy="606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215" marR="46355" indent="-400050" algn="just">
              <a:lnSpc>
                <a:spcPct val="150100"/>
              </a:lnSpc>
              <a:spcBef>
                <a:spcPts val="100"/>
              </a:spcBef>
              <a:buAutoNum type="romanUcPeriod"/>
              <a:tabLst>
                <a:tab pos="450850" algn="l"/>
              </a:tabLst>
            </a:pP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Preparation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of 0.1 M 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Ceric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Ammonium Nitrate Solution: </a:t>
            </a:r>
            <a:r>
              <a:rPr sz="2400" dirty="0">
                <a:latin typeface="Times New Roman"/>
                <a:cs typeface="Times New Roman"/>
              </a:rPr>
              <a:t>Dissolve 65 </a:t>
            </a:r>
            <a:r>
              <a:rPr sz="2400" spc="-15" dirty="0">
                <a:latin typeface="Times New Roman"/>
                <a:cs typeface="Times New Roman"/>
              </a:rPr>
              <a:t>gm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ceric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ammonium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sulphate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with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gentle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heat,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mixture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sulphuric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500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water.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Cool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Filter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turbid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dilute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1000 ml.</a:t>
            </a:r>
            <a:endParaRPr sz="2400">
              <a:latin typeface="Times New Roman"/>
              <a:cs typeface="Times New Roman"/>
            </a:endParaRPr>
          </a:p>
          <a:p>
            <a:pPr marL="450215" indent="-400050" algn="just">
              <a:lnSpc>
                <a:spcPct val="100000"/>
              </a:lnSpc>
              <a:spcBef>
                <a:spcPts val="1440"/>
              </a:spcBef>
              <a:buAutoNum type="romanUcPeriod"/>
              <a:tabLst>
                <a:tab pos="450850" algn="l"/>
              </a:tabLst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Standardization</a:t>
            </a:r>
            <a:r>
              <a:rPr sz="2400" b="1" spc="7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4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0.1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 M</a:t>
            </a:r>
            <a:r>
              <a:rPr sz="2400" b="1" spc="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Ceric</a:t>
            </a:r>
            <a:r>
              <a:rPr sz="2400" b="1" spc="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Ammonium</a:t>
            </a:r>
            <a:r>
              <a:rPr sz="24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Nitrate</a:t>
            </a:r>
            <a:r>
              <a:rPr sz="24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Solution:</a:t>
            </a:r>
            <a:r>
              <a:rPr sz="2400" b="1" spc="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Weigh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accurately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about</a:t>
            </a:r>
            <a:endParaRPr sz="2400">
              <a:latin typeface="Times New Roman"/>
              <a:cs typeface="Times New Roman"/>
            </a:endParaRPr>
          </a:p>
          <a:p>
            <a:pPr marL="450215" marR="43180" algn="just">
              <a:lnSpc>
                <a:spcPct val="150100"/>
              </a:lnSpc>
            </a:pPr>
            <a:r>
              <a:rPr sz="2400" spc="-5" dirty="0">
                <a:latin typeface="Times New Roman"/>
                <a:cs typeface="Times New Roman"/>
              </a:rPr>
              <a:t>0.2 </a:t>
            </a:r>
            <a:r>
              <a:rPr sz="2400" spc="-15" dirty="0">
                <a:latin typeface="Times New Roman"/>
                <a:cs typeface="Times New Roman"/>
              </a:rPr>
              <a:t>gm </a:t>
            </a:r>
            <a:r>
              <a:rPr sz="2400" spc="-5" dirty="0">
                <a:latin typeface="Times New Roman"/>
                <a:cs typeface="Times New Roman"/>
              </a:rPr>
              <a:t>of arsenic trioxide, </a:t>
            </a:r>
            <a:r>
              <a:rPr sz="2400" dirty="0">
                <a:latin typeface="Times New Roman"/>
                <a:cs typeface="Times New Roman"/>
              </a:rPr>
              <a:t>previously </a:t>
            </a:r>
            <a:r>
              <a:rPr sz="2400" spc="-5" dirty="0">
                <a:latin typeface="Times New Roman"/>
                <a:cs typeface="Times New Roman"/>
              </a:rPr>
              <a:t>dried </a:t>
            </a:r>
            <a:r>
              <a:rPr sz="2400" spc="-1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105°C for </a:t>
            </a: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spc="-5" dirty="0">
                <a:latin typeface="Times New Roman"/>
                <a:cs typeface="Times New Roman"/>
              </a:rPr>
              <a:t>hour and transfer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500 </a:t>
            </a:r>
            <a:r>
              <a:rPr sz="2400" spc="5" dirty="0">
                <a:latin typeface="Times New Roman"/>
                <a:cs typeface="Times New Roman"/>
              </a:rPr>
              <a:t>ml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conical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flask.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Wash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25</a:t>
            </a:r>
            <a:r>
              <a:rPr sz="2400" dirty="0">
                <a:latin typeface="Times New Roman"/>
                <a:cs typeface="Times New Roman"/>
              </a:rPr>
              <a:t> ml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8% </a:t>
            </a:r>
            <a:r>
              <a:rPr sz="2400" dirty="0">
                <a:latin typeface="Times New Roman"/>
                <a:cs typeface="Times New Roman"/>
              </a:rPr>
              <a:t>w/v </a:t>
            </a:r>
            <a:r>
              <a:rPr sz="2400" spc="-5" dirty="0">
                <a:latin typeface="Times New Roman"/>
                <a:cs typeface="Times New Roman"/>
              </a:rPr>
              <a:t>solution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5" dirty="0">
                <a:latin typeface="Times New Roman"/>
                <a:cs typeface="Times New Roman"/>
              </a:rPr>
              <a:t>sodium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hyrdroxide,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swirl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dissolve, </a:t>
            </a:r>
            <a:r>
              <a:rPr sz="2400" spc="-5" dirty="0">
                <a:latin typeface="Times New Roman"/>
                <a:cs typeface="Times New Roman"/>
              </a:rPr>
              <a:t>add </a:t>
            </a:r>
            <a:r>
              <a:rPr sz="2400" dirty="0">
                <a:latin typeface="Times New Roman"/>
                <a:cs typeface="Times New Roman"/>
              </a:rPr>
              <a:t>100 ml of </a:t>
            </a:r>
            <a:r>
              <a:rPr sz="2400" spc="-5" dirty="0">
                <a:latin typeface="Times New Roman"/>
                <a:cs typeface="Times New Roman"/>
              </a:rPr>
              <a:t>water and </a:t>
            </a:r>
            <a:r>
              <a:rPr sz="2400" spc="5" dirty="0">
                <a:latin typeface="Times New Roman"/>
                <a:cs typeface="Times New Roman"/>
              </a:rPr>
              <a:t>mix. </a:t>
            </a:r>
            <a:r>
              <a:rPr sz="2400" dirty="0">
                <a:latin typeface="Times New Roman"/>
                <a:cs typeface="Times New Roman"/>
              </a:rPr>
              <a:t>Add 30 ml of </a:t>
            </a:r>
            <a:r>
              <a:rPr sz="2400" spc="-5" dirty="0">
                <a:latin typeface="Times New Roman"/>
                <a:cs typeface="Times New Roman"/>
              </a:rPr>
              <a:t>dilute sulphuric acid, </a:t>
            </a:r>
            <a:r>
              <a:rPr sz="2400" dirty="0">
                <a:latin typeface="Times New Roman"/>
                <a:cs typeface="Times New Roman"/>
              </a:rPr>
              <a:t>0.15 </a:t>
            </a:r>
            <a:r>
              <a:rPr sz="2400" spc="-10" dirty="0">
                <a:latin typeface="Times New Roman"/>
                <a:cs typeface="Times New Roman"/>
              </a:rPr>
              <a:t>ml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osmic </a:t>
            </a:r>
            <a:r>
              <a:rPr sz="2400" spc="-5" dirty="0">
                <a:latin typeface="Times New Roman"/>
                <a:cs typeface="Times New Roman"/>
              </a:rPr>
              <a:t>acid </a:t>
            </a:r>
            <a:r>
              <a:rPr sz="2400" dirty="0">
                <a:latin typeface="Times New Roman"/>
                <a:cs typeface="Times New Roman"/>
              </a:rPr>
              <a:t>solution, 0.1 ml of </a:t>
            </a:r>
            <a:r>
              <a:rPr sz="2400" spc="-5" dirty="0">
                <a:latin typeface="Times New Roman"/>
                <a:cs typeface="Times New Roman"/>
              </a:rPr>
              <a:t>ferroin </a:t>
            </a:r>
            <a:r>
              <a:rPr sz="2400" dirty="0">
                <a:latin typeface="Times New Roman"/>
                <a:cs typeface="Times New Roman"/>
              </a:rPr>
              <a:t>solution </a:t>
            </a:r>
            <a:r>
              <a:rPr sz="2400" spc="-5" dirty="0">
                <a:latin typeface="Times New Roman"/>
                <a:cs typeface="Times New Roman"/>
              </a:rPr>
              <a:t>and titrate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ceric ammonium nitrate, </a:t>
            </a:r>
            <a:r>
              <a:rPr sz="2400" dirty="0">
                <a:latin typeface="Times New Roman"/>
                <a:cs typeface="Times New Roman"/>
              </a:rPr>
              <a:t> until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pink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colour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changed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very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blue.</a:t>
            </a:r>
            <a:endParaRPr sz="2400">
              <a:latin typeface="Times New Roman"/>
              <a:cs typeface="Times New Roman"/>
            </a:endParaRPr>
          </a:p>
          <a:p>
            <a:pPr marL="5285105" marR="438784" indent="-4850765" algn="just">
              <a:lnSpc>
                <a:spcPts val="4320"/>
              </a:lnSpc>
              <a:spcBef>
                <a:spcPts val="185"/>
              </a:spcBef>
            </a:pPr>
            <a:r>
              <a:rPr sz="2400" b="1" spc="-10" dirty="0">
                <a:latin typeface="Times New Roman"/>
                <a:cs typeface="Times New Roman"/>
              </a:rPr>
              <a:t>Factor: </a:t>
            </a:r>
            <a:r>
              <a:rPr sz="2400" b="1" dirty="0">
                <a:latin typeface="Times New Roman"/>
                <a:cs typeface="Times New Roman"/>
              </a:rPr>
              <a:t>Each </a:t>
            </a:r>
            <a:r>
              <a:rPr sz="2400" b="1" spc="-20" dirty="0">
                <a:latin typeface="Times New Roman"/>
                <a:cs typeface="Times New Roman"/>
              </a:rPr>
              <a:t>ml </a:t>
            </a:r>
            <a:r>
              <a:rPr sz="2400" b="1" dirty="0">
                <a:latin typeface="Times New Roman"/>
                <a:cs typeface="Times New Roman"/>
              </a:rPr>
              <a:t>of 0.1 M </a:t>
            </a:r>
            <a:r>
              <a:rPr sz="2400" b="1" spc="-10" dirty="0">
                <a:latin typeface="Times New Roman"/>
                <a:cs typeface="Times New Roman"/>
              </a:rPr>
              <a:t>ceric ammonium </a:t>
            </a:r>
            <a:r>
              <a:rPr sz="2400" b="1" spc="-5" dirty="0">
                <a:latin typeface="Times New Roman"/>
                <a:cs typeface="Times New Roman"/>
              </a:rPr>
              <a:t>nitrate </a:t>
            </a:r>
            <a:r>
              <a:rPr sz="2400" b="1" dirty="0">
                <a:latin typeface="Times New Roman"/>
                <a:cs typeface="Times New Roman"/>
              </a:rPr>
              <a:t>is equivalent </a:t>
            </a:r>
            <a:r>
              <a:rPr sz="2400" b="1" spc="-10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0.004946 </a:t>
            </a:r>
            <a:r>
              <a:rPr sz="2400" b="1" dirty="0">
                <a:latin typeface="Times New Roman"/>
                <a:cs typeface="Times New Roman"/>
              </a:rPr>
              <a:t>gm of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baseline="-20833" dirty="0">
                <a:latin typeface="Times New Roman"/>
                <a:cs typeface="Times New Roman"/>
              </a:rPr>
              <a:t>3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Advantages</a:t>
            </a:r>
            <a:r>
              <a:rPr spc="-85" dirty="0"/>
              <a:t> </a:t>
            </a:r>
            <a:r>
              <a:rPr spc="5" dirty="0"/>
              <a:t>of</a:t>
            </a:r>
            <a:r>
              <a:rPr spc="-10" dirty="0"/>
              <a:t> </a:t>
            </a:r>
            <a:r>
              <a:rPr dirty="0"/>
              <a:t>Cerimetry</a:t>
            </a:r>
            <a:r>
              <a:rPr spc="-40" dirty="0"/>
              <a:t> </a:t>
            </a:r>
            <a:r>
              <a:rPr spc="5" dirty="0"/>
              <a:t>over</a:t>
            </a:r>
            <a:r>
              <a:rPr spc="-100" dirty="0"/>
              <a:t> </a:t>
            </a:r>
            <a:r>
              <a:rPr dirty="0"/>
              <a:t>Pemanganometry: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47115"/>
            <a:ext cx="10803890" cy="484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Char char="•"/>
              <a:tabLst>
                <a:tab pos="196215" algn="l"/>
              </a:tabLst>
            </a:pPr>
            <a:r>
              <a:rPr sz="2400" spc="-5" dirty="0">
                <a:latin typeface="Times New Roman"/>
                <a:cs typeface="Times New Roman"/>
              </a:rPr>
              <a:t>Cerium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reduced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2400" spc="-30" dirty="0">
                <a:latin typeface="Times New Roman"/>
                <a:cs typeface="Times New Roman"/>
              </a:rPr>
              <a:t>It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very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oxidizing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intensity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varied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different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acids.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2400" spc="-5" dirty="0">
                <a:latin typeface="Times New Roman"/>
                <a:cs typeface="Times New Roman"/>
              </a:rPr>
              <a:t>Sulfuric acid</a:t>
            </a:r>
            <a:r>
              <a:rPr sz="2400" dirty="0">
                <a:latin typeface="Times New Roman"/>
                <a:cs typeface="Times New Roman"/>
              </a:rPr>
              <a:t> solutions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extremely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stable.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spc="-20" dirty="0">
                <a:latin typeface="Times New Roman"/>
                <a:cs typeface="Times New Roman"/>
              </a:rPr>
              <a:t>effect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light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heating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short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271780" algn="l"/>
                <a:tab pos="272415" algn="l"/>
                <a:tab pos="1338580" algn="l"/>
                <a:tab pos="2265680" algn="l"/>
                <a:tab pos="2622550" algn="l"/>
                <a:tab pos="3869054" algn="l"/>
                <a:tab pos="4259580" algn="l"/>
                <a:tab pos="5786755" algn="l"/>
                <a:tab pos="6482080" algn="l"/>
                <a:tab pos="7225665" algn="l"/>
                <a:tab pos="7616190" algn="l"/>
                <a:tab pos="8691880" algn="l"/>
                <a:tab pos="9759315" algn="l"/>
              </a:tabLst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rium	</a:t>
            </a:r>
            <a:r>
              <a:rPr sz="2400" spc="-2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te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lable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-5" dirty="0">
                <a:latin typeface="Times New Roman"/>
                <a:cs typeface="Times New Roman"/>
              </a:rPr>
              <a:t>su</a:t>
            </a:r>
            <a:r>
              <a:rPr sz="2400" spc="-6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fi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ient</a:t>
            </a:r>
            <a:r>
              <a:rPr sz="2400" spc="2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	pu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	fo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m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dir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3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	p</a:t>
            </a:r>
            <a:r>
              <a:rPr sz="2400" spc="1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2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re	stand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rd  solution.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Applications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Cerimetry:</a:t>
            </a:r>
            <a:endParaRPr sz="28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15"/>
              </a:spcBef>
              <a:buChar char="•"/>
              <a:tabLst>
                <a:tab pos="189865" algn="l"/>
              </a:tabLst>
            </a:pPr>
            <a:r>
              <a:rPr sz="2400" spc="-15" dirty="0">
                <a:latin typeface="Times New Roman"/>
                <a:cs typeface="Times New Roman"/>
              </a:rPr>
              <a:t>Titration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hydrogen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peroxide.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spcBef>
                <a:spcPts val="5"/>
              </a:spcBef>
              <a:buChar char="•"/>
              <a:tabLst>
                <a:tab pos="196215" algn="l"/>
              </a:tabLst>
            </a:pPr>
            <a:r>
              <a:rPr sz="2400" spc="-10" dirty="0">
                <a:latin typeface="Times New Roman"/>
                <a:cs typeface="Times New Roman"/>
              </a:rPr>
              <a:t>Ferrous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compounds</a:t>
            </a:r>
            <a:r>
              <a:rPr sz="2400" spc="-10" dirty="0">
                <a:latin typeface="Times New Roman"/>
                <a:cs typeface="Times New Roman"/>
              </a:rPr>
              <a:t> can</a:t>
            </a:r>
            <a:r>
              <a:rPr sz="2400" dirty="0">
                <a:latin typeface="Times New Roman"/>
                <a:cs typeface="Times New Roman"/>
              </a:rPr>
              <a:t> 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analyzed.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2400" spc="-5" dirty="0">
                <a:latin typeface="Times New Roman"/>
                <a:cs typeface="Times New Roman"/>
              </a:rPr>
              <a:t>Oxalates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analyzed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ceric</a:t>
            </a:r>
            <a:r>
              <a:rPr sz="2400" spc="-5" dirty="0">
                <a:latin typeface="Times New Roman"/>
                <a:cs typeface="Times New Roman"/>
              </a:rPr>
              <a:t> sulphate.</a:t>
            </a:r>
            <a:endParaRPr sz="2400">
              <a:latin typeface="Times New Roman"/>
              <a:cs typeface="Times New Roman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2400" spc="-15" dirty="0">
                <a:latin typeface="Times New Roman"/>
                <a:cs typeface="Times New Roman"/>
              </a:rPr>
              <a:t>Analysis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tartaric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acid,</a:t>
            </a:r>
            <a:r>
              <a:rPr sz="2400" dirty="0">
                <a:latin typeface="Times New Roman"/>
                <a:cs typeface="Times New Roman"/>
              </a:rPr>
              <a:t> phthalic</a:t>
            </a:r>
            <a:r>
              <a:rPr sz="2400" spc="-5" dirty="0">
                <a:latin typeface="Times New Roman"/>
                <a:cs typeface="Times New Roman"/>
              </a:rPr>
              <a:t> acid,</a:t>
            </a:r>
            <a:r>
              <a:rPr sz="2400" dirty="0">
                <a:latin typeface="Times New Roman"/>
                <a:cs typeface="Times New Roman"/>
              </a:rPr>
              <a:t> saliculic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acid.</a:t>
            </a:r>
            <a:endParaRPr sz="2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sz="2400" spc="-5" dirty="0">
                <a:latin typeface="Times New Roman"/>
                <a:cs typeface="Times New Roman"/>
              </a:rPr>
              <a:t>Nitrogen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compounds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10" dirty="0">
                <a:latin typeface="Times New Roman"/>
                <a:cs typeface="Times New Roman"/>
              </a:rPr>
              <a:t> hydroxylamines,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nitrites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also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analyzed.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2247" y="0"/>
            <a:ext cx="909828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803" y="66497"/>
            <a:ext cx="42240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C00000"/>
                </a:solidFill>
              </a:rPr>
              <a:t>4.Permagnometry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279603" y="1022096"/>
            <a:ext cx="1167955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dirty="0">
                <a:latin typeface="Times New Roman"/>
                <a:cs typeface="Times New Roman"/>
              </a:rPr>
              <a:t>Potassium</a:t>
            </a:r>
            <a:r>
              <a:rPr sz="2400" spc="-10" dirty="0">
                <a:latin typeface="Times New Roman"/>
                <a:cs typeface="Times New Roman"/>
              </a:rPr>
              <a:t> permanganate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widely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oxidizing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redox</a:t>
            </a:r>
            <a:r>
              <a:rPr sz="2400" dirty="0">
                <a:latin typeface="Times New Roman"/>
                <a:cs typeface="Times New Roman"/>
              </a:rPr>
              <a:t> titrations.</a:t>
            </a:r>
            <a:endParaRPr sz="2400">
              <a:latin typeface="Times New Roman"/>
              <a:cs typeface="Times New Roman"/>
            </a:endParaRPr>
          </a:p>
          <a:p>
            <a:pPr marL="433070" indent="-344805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  <a:tab pos="762635" algn="l"/>
                <a:tab pos="1113155" algn="l"/>
                <a:tab pos="2103755" algn="l"/>
                <a:tab pos="3347720" algn="l"/>
                <a:tab pos="3936365" algn="l"/>
                <a:tab pos="5619115" algn="l"/>
                <a:tab pos="5945505" algn="l"/>
                <a:tab pos="7070090" algn="l"/>
                <a:tab pos="7521575" algn="l"/>
                <a:tab pos="8869045" algn="l"/>
                <a:tab pos="9810750" algn="l"/>
                <a:tab pos="10195560" algn="l"/>
                <a:tab pos="10878185" algn="l"/>
              </a:tabLst>
            </a:pPr>
            <a:r>
              <a:rPr sz="2400" spc="-20" dirty="0">
                <a:latin typeface="Times New Roman"/>
                <a:cs typeface="Times New Roman"/>
              </a:rPr>
              <a:t>It	</a:t>
            </a:r>
            <a:r>
              <a:rPr sz="2400" dirty="0">
                <a:latin typeface="Times New Roman"/>
                <a:cs typeface="Times New Roman"/>
              </a:rPr>
              <a:t>is	readily	</a:t>
            </a:r>
            <a:r>
              <a:rPr sz="2400" spc="-5" dirty="0">
                <a:latin typeface="Times New Roman"/>
                <a:cs typeface="Times New Roman"/>
              </a:rPr>
              <a:t>available	</a:t>
            </a:r>
            <a:r>
              <a:rPr sz="2400" dirty="0">
                <a:latin typeface="Times New Roman"/>
                <a:cs typeface="Times New Roman"/>
              </a:rPr>
              <a:t>and	inexpensive.	</a:t>
            </a:r>
            <a:r>
              <a:rPr sz="2400" spc="-30" dirty="0">
                <a:latin typeface="Times New Roman"/>
                <a:cs typeface="Times New Roman"/>
              </a:rPr>
              <a:t>It	</a:t>
            </a:r>
            <a:r>
              <a:rPr sz="2400" spc="-5" dirty="0">
                <a:latin typeface="Times New Roman"/>
                <a:cs typeface="Times New Roman"/>
              </a:rPr>
              <a:t>requires	no	indicators	except	</a:t>
            </a:r>
            <a:r>
              <a:rPr sz="2400" dirty="0">
                <a:latin typeface="Times New Roman"/>
                <a:cs typeface="Times New Roman"/>
              </a:rPr>
              <a:t>in	</a:t>
            </a:r>
            <a:r>
              <a:rPr sz="2400" spc="-5" dirty="0">
                <a:latin typeface="Times New Roman"/>
                <a:cs typeface="Times New Roman"/>
              </a:rPr>
              <a:t>very	</a:t>
            </a:r>
            <a:r>
              <a:rPr sz="2400" dirty="0">
                <a:latin typeface="Times New Roman"/>
                <a:cs typeface="Times New Roman"/>
              </a:rPr>
              <a:t>dilute</a:t>
            </a:r>
            <a:endParaRPr sz="240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solutions.</a:t>
            </a:r>
            <a:endParaRPr sz="2400">
              <a:latin typeface="Times New Roman"/>
              <a:cs typeface="Times New Roman"/>
            </a:endParaRPr>
          </a:p>
          <a:p>
            <a:pPr marL="433070" indent="-344805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  <a:tab pos="2286635" algn="l"/>
                <a:tab pos="3667760" algn="l"/>
                <a:tab pos="3933190" algn="l"/>
                <a:tab pos="5295900" algn="l"/>
                <a:tab pos="6524625" algn="l"/>
                <a:tab pos="7832725" algn="l"/>
                <a:tab pos="8588375" algn="l"/>
                <a:tab pos="10073005" algn="l"/>
                <a:tab pos="10627995" algn="l"/>
                <a:tab pos="11338560" algn="l"/>
              </a:tabLst>
            </a:pPr>
            <a:r>
              <a:rPr sz="2400" spc="-5" dirty="0">
                <a:latin typeface="Times New Roman"/>
                <a:cs typeface="Times New Roman"/>
              </a:rPr>
              <a:t>Permanganate	</a:t>
            </a:r>
            <a:r>
              <a:rPr sz="2400" spc="-10" dirty="0">
                <a:latin typeface="Times New Roman"/>
                <a:cs typeface="Times New Roman"/>
              </a:rPr>
              <a:t>undergoes	</a:t>
            </a:r>
            <a:r>
              <a:rPr sz="2400" dirty="0">
                <a:latin typeface="Times New Roman"/>
                <a:cs typeface="Times New Roman"/>
              </a:rPr>
              <a:t>a	variety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of	</a:t>
            </a:r>
            <a:r>
              <a:rPr sz="2400" spc="-5" dirty="0">
                <a:latin typeface="Times New Roman"/>
                <a:cs typeface="Times New Roman"/>
              </a:rPr>
              <a:t>chemical	reactions,	</a:t>
            </a:r>
            <a:r>
              <a:rPr sz="2400" dirty="0">
                <a:latin typeface="Times New Roman"/>
                <a:cs typeface="Times New Roman"/>
              </a:rPr>
              <a:t>since	</a:t>
            </a:r>
            <a:r>
              <a:rPr sz="2400" spc="-5" dirty="0">
                <a:latin typeface="Times New Roman"/>
                <a:cs typeface="Times New Roman"/>
              </a:rPr>
              <a:t>manganese	</a:t>
            </a:r>
            <a:r>
              <a:rPr sz="2400" spc="-10" dirty="0">
                <a:latin typeface="Times New Roman"/>
                <a:cs typeface="Times New Roman"/>
              </a:rPr>
              <a:t>can	</a:t>
            </a:r>
            <a:r>
              <a:rPr sz="2400" dirty="0">
                <a:latin typeface="Times New Roman"/>
                <a:cs typeface="Times New Roman"/>
              </a:rPr>
              <a:t>exist	in</a:t>
            </a:r>
            <a:endParaRPr sz="240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oxidation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+2,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+3, +4, +6,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+7.</a:t>
            </a:r>
            <a:endParaRPr sz="2400">
              <a:latin typeface="Times New Roman"/>
              <a:cs typeface="Times New Roman"/>
            </a:endParaRPr>
          </a:p>
          <a:p>
            <a:pPr marL="433070" indent="-344805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30" dirty="0">
                <a:latin typeface="Times New Roman"/>
                <a:cs typeface="Times New Roman"/>
              </a:rPr>
              <a:t>It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reacts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rapidly</a:t>
            </a:r>
            <a:r>
              <a:rPr sz="2400" dirty="0">
                <a:latin typeface="Times New Roman"/>
                <a:cs typeface="Times New Roman"/>
              </a:rPr>
              <a:t> 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reducing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  <a:p>
            <a:pPr marL="3375025">
              <a:lnSpc>
                <a:spcPct val="100000"/>
              </a:lnSpc>
              <a:tabLst>
                <a:tab pos="6100445" algn="l"/>
                <a:tab pos="6503034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5" dirty="0">
                <a:latin typeface="Times New Roman"/>
                <a:cs typeface="Times New Roman"/>
              </a:rPr>
              <a:t>O</a:t>
            </a:r>
            <a:r>
              <a:rPr sz="2400" b="1" spc="22" baseline="-20833" dirty="0">
                <a:latin typeface="Times New Roman"/>
                <a:cs typeface="Times New Roman"/>
              </a:rPr>
              <a:t>4</a:t>
            </a:r>
            <a:r>
              <a:rPr sz="2400" b="1" baseline="24305" dirty="0">
                <a:latin typeface="Times New Roman"/>
                <a:cs typeface="Times New Roman"/>
              </a:rPr>
              <a:t>−</a:t>
            </a:r>
            <a:r>
              <a:rPr sz="2400" b="1" spc="254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5" dirty="0">
                <a:latin typeface="Times New Roman"/>
                <a:cs typeface="Times New Roman"/>
              </a:rPr>
              <a:t> 8</a:t>
            </a:r>
            <a:r>
              <a:rPr sz="2400" b="1" dirty="0">
                <a:latin typeface="Times New Roman"/>
                <a:cs typeface="Times New Roman"/>
              </a:rPr>
              <a:t>H</a:t>
            </a:r>
            <a:r>
              <a:rPr sz="2400" b="1" spc="-215" dirty="0">
                <a:latin typeface="Times New Roman"/>
                <a:cs typeface="Times New Roman"/>
              </a:rPr>
              <a:t> </a:t>
            </a:r>
            <a:r>
              <a:rPr sz="2400" b="1" baseline="24305" dirty="0">
                <a:latin typeface="Times New Roman"/>
                <a:cs typeface="Times New Roman"/>
              </a:rPr>
              <a:t>+</a:t>
            </a:r>
            <a:r>
              <a:rPr sz="2400" b="1" spc="292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5" dirty="0">
                <a:latin typeface="Times New Roman"/>
                <a:cs typeface="Times New Roman"/>
              </a:rPr>
              <a:t> 5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204" dirty="0">
                <a:latin typeface="Times New Roman"/>
                <a:cs typeface="Times New Roman"/>
              </a:rPr>
              <a:t> </a:t>
            </a:r>
            <a:r>
              <a:rPr sz="2400" b="1" baseline="24305" dirty="0">
                <a:latin typeface="Times New Roman"/>
                <a:cs typeface="Times New Roman"/>
              </a:rPr>
              <a:t>−	</a:t>
            </a:r>
            <a:r>
              <a:rPr sz="2400" b="1" dirty="0">
                <a:latin typeface="Times New Roman"/>
                <a:cs typeface="Times New Roman"/>
              </a:rPr>
              <a:t>=	</a:t>
            </a:r>
            <a:r>
              <a:rPr sz="2400" b="1" spc="-1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210" dirty="0">
                <a:latin typeface="Times New Roman"/>
                <a:cs typeface="Times New Roman"/>
              </a:rPr>
              <a:t> </a:t>
            </a:r>
            <a:r>
              <a:rPr sz="2400" b="1" spc="-7" baseline="24305" dirty="0">
                <a:latin typeface="Times New Roman"/>
                <a:cs typeface="Times New Roman"/>
              </a:rPr>
              <a:t>+</a:t>
            </a:r>
            <a:r>
              <a:rPr sz="2400" b="1" baseline="24305" dirty="0">
                <a:latin typeface="Times New Roman"/>
                <a:cs typeface="Times New Roman"/>
              </a:rPr>
              <a:t>2 </a:t>
            </a:r>
            <a:r>
              <a:rPr sz="2400" b="1" spc="-284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4H</a:t>
            </a:r>
            <a:r>
              <a:rPr sz="2400" b="1" spc="22" baseline="-20833" dirty="0">
                <a:latin typeface="Times New Roman"/>
                <a:cs typeface="Times New Roman"/>
              </a:rPr>
              <a:t>2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66395" indent="-278130">
              <a:lnSpc>
                <a:spcPct val="100000"/>
              </a:lnSpc>
              <a:buAutoNum type="romanUcPeriod"/>
              <a:tabLst>
                <a:tab pos="367030" algn="l"/>
              </a:tabLst>
            </a:pP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Preparation</a:t>
            </a:r>
            <a:r>
              <a:rPr sz="2400" b="1" spc="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400" b="1" spc="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1</a:t>
            </a:r>
            <a:r>
              <a:rPr sz="2400" b="1" spc="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M</a:t>
            </a:r>
            <a:r>
              <a:rPr sz="2400" b="1" spc="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KMnO4:</a:t>
            </a:r>
            <a:r>
              <a:rPr sz="2400" b="1" spc="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Dissolve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158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KMnO4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make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volume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1000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Heat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bath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hour,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allow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days.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Filter through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glass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wool.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88900" marR="95250" algn="just">
              <a:lnSpc>
                <a:spcPct val="100000"/>
              </a:lnSpc>
              <a:spcBef>
                <a:spcPts val="5"/>
              </a:spcBef>
              <a:buAutoNum type="romanUcPeriod" startAt="2"/>
              <a:tabLst>
                <a:tab pos="589280" algn="l"/>
              </a:tabLst>
            </a:pP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a)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Standardization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 of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KMnO4: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Primary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standards</a:t>
            </a:r>
            <a:r>
              <a:rPr sz="2400" dirty="0">
                <a:latin typeface="Times New Roman"/>
                <a:cs typeface="Times New Roman"/>
              </a:rPr>
              <a:t> like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Arsenious</a:t>
            </a:r>
            <a:r>
              <a:rPr sz="2400" dirty="0">
                <a:latin typeface="Times New Roman"/>
                <a:cs typeface="Times New Roman"/>
              </a:rPr>
              <a:t> oxide,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Sodium </a:t>
            </a:r>
            <a:r>
              <a:rPr sz="2400" dirty="0">
                <a:latin typeface="Times New Roman"/>
                <a:cs typeface="Times New Roman"/>
              </a:rPr>
              <a:t> oxalate/Oxalic </a:t>
            </a:r>
            <a:r>
              <a:rPr sz="2400" spc="-5" dirty="0">
                <a:latin typeface="Times New Roman"/>
                <a:cs typeface="Times New Roman"/>
              </a:rPr>
              <a:t>acid, Sodium thiosulphate, </a:t>
            </a:r>
            <a:r>
              <a:rPr sz="2400" spc="-15" dirty="0">
                <a:latin typeface="Times New Roman"/>
                <a:cs typeface="Times New Roman"/>
              </a:rPr>
              <a:t>Iron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be used </a:t>
            </a:r>
            <a:r>
              <a:rPr sz="2400" dirty="0">
                <a:latin typeface="Times New Roman"/>
                <a:cs typeface="Times New Roman"/>
              </a:rPr>
              <a:t>for standardization of </a:t>
            </a:r>
            <a:r>
              <a:rPr sz="2400" spc="-5" dirty="0">
                <a:latin typeface="Times New Roman"/>
                <a:cs typeface="Times New Roman"/>
              </a:rPr>
              <a:t>potassium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permanganate.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2301239"/>
            <a:ext cx="7994904" cy="4389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666" y="273253"/>
            <a:ext cx="1137031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II.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b)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Standardization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 with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Sodium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Oxalate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Dissolve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6.7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sodium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oxalate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previously dried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spc="-20" dirty="0">
                <a:latin typeface="Times New Roman"/>
                <a:cs typeface="Times New Roman"/>
              </a:rPr>
              <a:t>110°C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water and then </a:t>
            </a:r>
            <a:r>
              <a:rPr sz="2400" spc="-10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up volume to 1 </a:t>
            </a:r>
            <a:r>
              <a:rPr sz="2400" spc="-5" dirty="0">
                <a:latin typeface="Times New Roman"/>
                <a:cs typeface="Times New Roman"/>
              </a:rPr>
              <a:t>litre. </a:t>
            </a:r>
            <a:r>
              <a:rPr sz="2400" spc="-10" dirty="0">
                <a:latin typeface="Times New Roman"/>
                <a:cs typeface="Times New Roman"/>
              </a:rPr>
              <a:t>Pipette </a:t>
            </a:r>
            <a:r>
              <a:rPr sz="2400" dirty="0">
                <a:latin typeface="Times New Roman"/>
                <a:cs typeface="Times New Roman"/>
              </a:rPr>
              <a:t>out 20 </a:t>
            </a:r>
            <a:r>
              <a:rPr sz="2400" spc="-10" dirty="0">
                <a:latin typeface="Times New Roman"/>
                <a:cs typeface="Times New Roman"/>
              </a:rPr>
              <a:t>ml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solution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conical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flask,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add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concentrated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sulphuric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warm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70°C.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Titrate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against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KMnO4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until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pink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colour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persists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 </a:t>
            </a:r>
            <a:r>
              <a:rPr sz="2400" spc="-5" dirty="0">
                <a:latin typeface="Times New Roman"/>
                <a:cs typeface="Times New Roman"/>
              </a:rPr>
              <a:t>s.</a:t>
            </a:r>
            <a:endParaRPr sz="24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  <a:spcBef>
                <a:spcPts val="5"/>
              </a:spcBef>
              <a:tabLst>
                <a:tab pos="5196205" algn="l"/>
              </a:tabLst>
            </a:pPr>
            <a:r>
              <a:rPr sz="2400" dirty="0">
                <a:latin typeface="Times New Roman"/>
                <a:cs typeface="Times New Roman"/>
              </a:rPr>
              <a:t>5Na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baseline="-20833" dirty="0">
                <a:latin typeface="Times New Roman"/>
                <a:cs typeface="Times New Roman"/>
              </a:rPr>
              <a:t>4</a:t>
            </a:r>
            <a:r>
              <a:rPr sz="2400" spc="277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2KMnO</a:t>
            </a:r>
            <a:r>
              <a:rPr sz="2400" baseline="-20833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8H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baseline="-20833" dirty="0">
                <a:latin typeface="Times New Roman"/>
                <a:cs typeface="Times New Roman"/>
              </a:rPr>
              <a:t>4	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SO4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2MnSO</a:t>
            </a:r>
            <a:r>
              <a:rPr sz="2400" baseline="-20833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10CO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spc="307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5Na</a:t>
            </a:r>
            <a:r>
              <a:rPr sz="2400" spc="-7" baseline="-20833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-7" baseline="-20833" dirty="0">
                <a:latin typeface="Times New Roman"/>
                <a:cs typeface="Times New Roman"/>
              </a:rPr>
              <a:t>4</a:t>
            </a:r>
            <a:r>
              <a:rPr sz="2400" spc="307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8H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2208" y="1816658"/>
            <a:ext cx="821690" cy="233045"/>
            <a:chOff x="4712208" y="1816658"/>
            <a:chExt cx="821690" cy="2330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8" y="1816658"/>
              <a:ext cx="821258" cy="2329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54753" y="1874647"/>
              <a:ext cx="663575" cy="76200"/>
            </a:xfrm>
            <a:custGeom>
              <a:avLst/>
              <a:gdLst/>
              <a:ahLst/>
              <a:cxnLst/>
              <a:rect l="l" t="t" r="r" b="b"/>
              <a:pathLst>
                <a:path w="663575" h="76200">
                  <a:moveTo>
                    <a:pt x="640386" y="25526"/>
                  </a:moveTo>
                  <a:lnTo>
                    <a:pt x="606425" y="25526"/>
                  </a:lnTo>
                  <a:lnTo>
                    <a:pt x="612013" y="30861"/>
                  </a:lnTo>
                  <a:lnTo>
                    <a:pt x="612267" y="44323"/>
                  </a:lnTo>
                  <a:lnTo>
                    <a:pt x="606933" y="49783"/>
                  </a:lnTo>
                  <a:lnTo>
                    <a:pt x="600201" y="50037"/>
                  </a:lnTo>
                  <a:lnTo>
                    <a:pt x="587575" y="50305"/>
                  </a:lnTo>
                  <a:lnTo>
                    <a:pt x="588137" y="76200"/>
                  </a:lnTo>
                  <a:lnTo>
                    <a:pt x="663448" y="36449"/>
                  </a:lnTo>
                  <a:lnTo>
                    <a:pt x="640386" y="25526"/>
                  </a:lnTo>
                  <a:close/>
                </a:path>
                <a:path w="663575" h="76200">
                  <a:moveTo>
                    <a:pt x="587047" y="25921"/>
                  </a:moveTo>
                  <a:lnTo>
                    <a:pt x="5334" y="38226"/>
                  </a:lnTo>
                  <a:lnTo>
                    <a:pt x="0" y="43814"/>
                  </a:lnTo>
                  <a:lnTo>
                    <a:pt x="254" y="57276"/>
                  </a:lnTo>
                  <a:lnTo>
                    <a:pt x="5842" y="62611"/>
                  </a:lnTo>
                  <a:lnTo>
                    <a:pt x="587575" y="50305"/>
                  </a:lnTo>
                  <a:lnTo>
                    <a:pt x="587047" y="25921"/>
                  </a:lnTo>
                  <a:close/>
                </a:path>
                <a:path w="663575" h="76200">
                  <a:moveTo>
                    <a:pt x="606425" y="25526"/>
                  </a:moveTo>
                  <a:lnTo>
                    <a:pt x="587047" y="25921"/>
                  </a:lnTo>
                  <a:lnTo>
                    <a:pt x="587575" y="50305"/>
                  </a:lnTo>
                  <a:lnTo>
                    <a:pt x="600201" y="50037"/>
                  </a:lnTo>
                  <a:lnTo>
                    <a:pt x="606933" y="49783"/>
                  </a:lnTo>
                  <a:lnTo>
                    <a:pt x="612267" y="44323"/>
                  </a:lnTo>
                  <a:lnTo>
                    <a:pt x="612013" y="30861"/>
                  </a:lnTo>
                  <a:lnTo>
                    <a:pt x="606425" y="25526"/>
                  </a:lnTo>
                  <a:close/>
                </a:path>
                <a:path w="663575" h="76200">
                  <a:moveTo>
                    <a:pt x="586486" y="0"/>
                  </a:moveTo>
                  <a:lnTo>
                    <a:pt x="587047" y="25921"/>
                  </a:lnTo>
                  <a:lnTo>
                    <a:pt x="606425" y="25526"/>
                  </a:lnTo>
                  <a:lnTo>
                    <a:pt x="640386" y="25526"/>
                  </a:lnTo>
                  <a:lnTo>
                    <a:pt x="586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39968" cy="40325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9967" y="2609087"/>
              <a:ext cx="6352031" cy="42489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4510" y="313766"/>
            <a:ext cx="4599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Oxidation</a:t>
            </a:r>
            <a:r>
              <a:rPr sz="3600" spc="-5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&amp;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Reduction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73913" y="908822"/>
            <a:ext cx="11646535" cy="55206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45"/>
              </a:spcBef>
            </a:pPr>
            <a:r>
              <a:rPr sz="28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Oxidation:</a:t>
            </a:r>
            <a:r>
              <a:rPr sz="2800" b="1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substance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undergo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oxidation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occur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via: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3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oxygen.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Removal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hydrogen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attached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species.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donation/loss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electrons.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increase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oxidation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exhibited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substance.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775" spc="-7" baseline="-19519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775" spc="315" baseline="-195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775" baseline="-19519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775" baseline="-19519">
              <a:latin typeface="Times New Roman"/>
              <a:cs typeface="Times New Roman"/>
            </a:endParaRPr>
          </a:p>
          <a:p>
            <a:pPr marL="408940" marR="408940" algn="ctr">
              <a:lnSpc>
                <a:spcPct val="119300"/>
              </a:lnSpc>
              <a:spcBef>
                <a:spcPts val="25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(Here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carbon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gained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oxygen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oxidized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carbon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dioxide)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Fe</a:t>
            </a:r>
            <a:r>
              <a:rPr sz="2775" spc="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r>
              <a:rPr sz="2775" spc="33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-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775" spc="1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775" spc="33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Fe</a:t>
            </a:r>
            <a:r>
              <a:rPr sz="277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+3</a:t>
            </a:r>
            <a:endParaRPr sz="2775" baseline="2552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Sn</a:t>
            </a:r>
            <a:r>
              <a:rPr sz="2775" spc="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r>
              <a:rPr sz="2775" spc="27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2e</a:t>
            </a:r>
            <a:r>
              <a:rPr sz="2775" spc="1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775" spc="284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Sn</a:t>
            </a:r>
            <a:r>
              <a:rPr sz="2775" spc="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+4</a:t>
            </a:r>
            <a:endParaRPr sz="2775" baseline="25525">
              <a:latin typeface="Times New Roman"/>
              <a:cs typeface="Times New Roman"/>
            </a:endParaRPr>
          </a:p>
          <a:p>
            <a:pPr marL="369570" marR="17780" indent="-344805">
              <a:lnSpc>
                <a:spcPts val="3030"/>
              </a:lnSpc>
              <a:spcBef>
                <a:spcPts val="1050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above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reactions,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loss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electrons,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hence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concerned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ions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said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oxidized.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803" y="66497"/>
            <a:ext cx="34270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>
                <a:solidFill>
                  <a:srgbClr val="C00000"/>
                </a:solidFill>
              </a:rPr>
              <a:t>5.Dichrometry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495808" y="855421"/>
            <a:ext cx="858647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marR="177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2420" algn="l"/>
              </a:tabLst>
            </a:pPr>
            <a:r>
              <a:rPr sz="2400" spc="-15" dirty="0">
                <a:latin typeface="Times New Roman"/>
                <a:cs typeface="Times New Roman"/>
              </a:rPr>
              <a:t>Titration </a:t>
            </a:r>
            <a:r>
              <a:rPr sz="2400" spc="-5" dirty="0">
                <a:latin typeface="Times New Roman"/>
                <a:cs typeface="Times New Roman"/>
              </a:rPr>
              <a:t>involving </a:t>
            </a:r>
            <a:r>
              <a:rPr sz="2400" dirty="0">
                <a:latin typeface="Times New Roman"/>
                <a:cs typeface="Times New Roman"/>
              </a:rPr>
              <a:t>potassium </a:t>
            </a:r>
            <a:r>
              <a:rPr sz="2400" spc="-5" dirty="0">
                <a:latin typeface="Times New Roman"/>
                <a:cs typeface="Times New Roman"/>
              </a:rPr>
              <a:t>dichromate </a:t>
            </a:r>
            <a:r>
              <a:rPr sz="2400" dirty="0">
                <a:latin typeface="Times New Roman"/>
                <a:cs typeface="Times New Roman"/>
              </a:rPr>
              <a:t>(K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Cr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b="1" baseline="-20833" dirty="0">
                <a:latin typeface="Times New Roman"/>
                <a:cs typeface="Times New Roman"/>
              </a:rPr>
              <a:t>7</a:t>
            </a:r>
            <a:r>
              <a:rPr sz="2400" dirty="0">
                <a:latin typeface="Times New Roman"/>
                <a:cs typeface="Times New Roman"/>
              </a:rPr>
              <a:t>)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titrant </a:t>
            </a:r>
            <a:r>
              <a:rPr sz="2400" spc="-20" dirty="0">
                <a:latin typeface="Times New Roman"/>
                <a:cs typeface="Times New Roman"/>
              </a:rPr>
              <a:t>is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known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dichrometry.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Dichromate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titrations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 based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conversion of dichromate </a:t>
            </a:r>
            <a:r>
              <a:rPr sz="2400" dirty="0">
                <a:latin typeface="Times New Roman"/>
                <a:cs typeface="Times New Roman"/>
              </a:rPr>
              <a:t>ion </a:t>
            </a:r>
            <a:r>
              <a:rPr sz="2400" spc="-5" dirty="0">
                <a:latin typeface="Times New Roman"/>
                <a:cs typeface="Times New Roman"/>
              </a:rPr>
              <a:t>containing hexavalent chromium </a:t>
            </a:r>
            <a:r>
              <a:rPr sz="2400" dirty="0">
                <a:latin typeface="Times New Roman"/>
                <a:cs typeface="Times New Roman"/>
              </a:rPr>
              <a:t>into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trivalent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chromium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351" y="2492705"/>
            <a:ext cx="36188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03295" algn="l"/>
              </a:tabLst>
            </a:pPr>
            <a:r>
              <a:rPr sz="1600" b="1" spc="5" dirty="0">
                <a:latin typeface="Times New Roman"/>
                <a:cs typeface="Times New Roman"/>
              </a:rPr>
              <a:t>7	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6170" y="2318969"/>
            <a:ext cx="4822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01725" algn="l"/>
              </a:tabLst>
            </a:pPr>
            <a:r>
              <a:rPr sz="2400" b="1" dirty="0">
                <a:latin typeface="Times New Roman"/>
                <a:cs typeface="Times New Roman"/>
              </a:rPr>
              <a:t>Cr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baseline="24305" dirty="0">
                <a:latin typeface="Times New Roman"/>
                <a:cs typeface="Times New Roman"/>
              </a:rPr>
              <a:t>2−	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14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</a:t>
            </a:r>
            <a:r>
              <a:rPr sz="2400" b="1" baseline="24305" dirty="0">
                <a:latin typeface="Times New Roman"/>
                <a:cs typeface="Times New Roman"/>
              </a:rPr>
              <a:t>+</a:t>
            </a:r>
            <a:r>
              <a:rPr sz="2400" b="1" dirty="0">
                <a:latin typeface="Times New Roman"/>
                <a:cs typeface="Times New Roman"/>
              </a:rPr>
              <a:t>+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6e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→</a:t>
            </a:r>
            <a:r>
              <a:rPr sz="2400" b="1" spc="-5" dirty="0">
                <a:latin typeface="Times New Roman"/>
                <a:cs typeface="Times New Roman"/>
              </a:rPr>
              <a:t> 2Cr</a:t>
            </a:r>
            <a:r>
              <a:rPr sz="2400" b="1" spc="-7" baseline="24305" dirty="0">
                <a:latin typeface="Times New Roman"/>
                <a:cs typeface="Times New Roman"/>
              </a:rPr>
              <a:t>+3</a:t>
            </a:r>
            <a:r>
              <a:rPr sz="2400" b="1" spc="-5" dirty="0">
                <a:latin typeface="Times New Roman"/>
                <a:cs typeface="Times New Roman"/>
              </a:rPr>
              <a:t>+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7H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508" y="2685415"/>
            <a:ext cx="5354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Indicators: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External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indicators: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Potassium </a:t>
            </a:r>
            <a:r>
              <a:rPr sz="2400" spc="-10" dirty="0">
                <a:latin typeface="Times New Roman"/>
                <a:cs typeface="Times New Roman"/>
              </a:rPr>
              <a:t>ferricyanide.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752" y="3417189"/>
            <a:ext cx="2418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Diphenylbenzidine,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508" y="3417189"/>
            <a:ext cx="5514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9725" algn="l"/>
                <a:tab pos="3548379" algn="l"/>
              </a:tabLst>
            </a:pPr>
            <a:r>
              <a:rPr sz="2400" spc="-3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rn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ind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tor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:	Diph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20" dirty="0">
                <a:latin typeface="Times New Roman"/>
                <a:cs typeface="Times New Roman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lam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ne,  </a:t>
            </a:r>
            <a:r>
              <a:rPr sz="2400" spc="-10" dirty="0">
                <a:latin typeface="Times New Roman"/>
                <a:cs typeface="Times New Roman"/>
              </a:rPr>
              <a:t>Diphenylamine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sulfonate.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Colour</a:t>
            </a:r>
            <a:r>
              <a:rPr sz="2400" spc="-10" dirty="0">
                <a:latin typeface="Times New Roman"/>
                <a:cs typeface="Times New Roman"/>
              </a:rPr>
              <a:t> change: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green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violet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671" y="287528"/>
            <a:ext cx="1131443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algn="just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334645" algn="l"/>
              </a:tabLst>
            </a:pP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Preparation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of 0.1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N K2Cr2O7: </a:t>
            </a:r>
            <a:r>
              <a:rPr sz="2400" dirty="0">
                <a:latin typeface="Times New Roman"/>
                <a:cs typeface="Times New Roman"/>
              </a:rPr>
              <a:t>Dissolve 4.9036 </a:t>
            </a:r>
            <a:r>
              <a:rPr sz="2400" spc="-15" dirty="0">
                <a:latin typeface="Times New Roman"/>
                <a:cs typeface="Times New Roman"/>
              </a:rPr>
              <a:t>gm </a:t>
            </a:r>
            <a:r>
              <a:rPr sz="2400" spc="-5" dirty="0">
                <a:latin typeface="Times New Roman"/>
                <a:cs typeface="Times New Roman"/>
              </a:rPr>
              <a:t>equivalent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K</a:t>
            </a:r>
            <a:r>
              <a:rPr sz="2400" b="1" spc="-7" baseline="-20833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Cr</a:t>
            </a:r>
            <a:r>
              <a:rPr sz="2400" b="1" spc="-7" baseline="-20833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b="1" spc="-7" baseline="-20833" dirty="0">
                <a:latin typeface="Times New Roman"/>
                <a:cs typeface="Times New Roman"/>
              </a:rPr>
              <a:t>7 </a:t>
            </a:r>
            <a:r>
              <a:rPr sz="2400" dirty="0">
                <a:latin typeface="Times New Roman"/>
                <a:cs typeface="Times New Roman"/>
              </a:rPr>
              <a:t>previously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powdered and dried </a:t>
            </a:r>
            <a:r>
              <a:rPr sz="2400" dirty="0">
                <a:latin typeface="Times New Roman"/>
                <a:cs typeface="Times New Roman"/>
              </a:rPr>
              <a:t>in a </a:t>
            </a:r>
            <a:r>
              <a:rPr sz="2400" spc="-5" dirty="0">
                <a:latin typeface="Times New Roman"/>
                <a:cs typeface="Times New Roman"/>
              </a:rPr>
              <a:t>dessicator for </a:t>
            </a:r>
            <a:r>
              <a:rPr sz="2400" dirty="0">
                <a:latin typeface="Times New Roman"/>
                <a:cs typeface="Times New Roman"/>
              </a:rPr>
              <a:t>4 </a:t>
            </a:r>
            <a:r>
              <a:rPr sz="2400" spc="-5" dirty="0">
                <a:latin typeface="Times New Roman"/>
                <a:cs typeface="Times New Roman"/>
              </a:rPr>
              <a:t>hours, </a:t>
            </a:r>
            <a:r>
              <a:rPr sz="2400" dirty="0">
                <a:latin typeface="Times New Roman"/>
                <a:cs typeface="Times New Roman"/>
              </a:rPr>
              <a:t>and dissolve in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produce 1000 </a:t>
            </a:r>
            <a:r>
              <a:rPr sz="2400" dirty="0">
                <a:latin typeface="Times New Roman"/>
                <a:cs typeface="Times New Roman"/>
              </a:rPr>
              <a:t>ml.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Potassium </a:t>
            </a:r>
            <a:r>
              <a:rPr sz="2400" spc="-5" dirty="0">
                <a:latin typeface="Times New Roman"/>
                <a:cs typeface="Times New Roman"/>
              </a:rPr>
              <a:t>dichromate </a:t>
            </a:r>
            <a:r>
              <a:rPr sz="2400" spc="-1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be obtained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 primary standard </a:t>
            </a:r>
            <a:r>
              <a:rPr sz="2400" spc="-5" dirty="0">
                <a:latin typeface="Times New Roman"/>
                <a:cs typeface="Times New Roman"/>
              </a:rPr>
              <a:t>reagent and </a:t>
            </a:r>
            <a:r>
              <a:rPr sz="2400" dirty="0">
                <a:latin typeface="Times New Roman"/>
                <a:cs typeface="Times New Roman"/>
              </a:rPr>
              <a:t>standard solution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may 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prepared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determinately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stored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 </a:t>
            </a:r>
            <a:r>
              <a:rPr sz="2400" spc="-5" dirty="0">
                <a:latin typeface="Times New Roman"/>
                <a:cs typeface="Times New Roman"/>
              </a:rPr>
              <a:t>periods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AFEF"/>
              </a:buClr>
              <a:buFont typeface="Times New Roman"/>
              <a:buAutoNum type="romanUcPeriod"/>
            </a:pPr>
            <a:endParaRPr sz="2500">
              <a:latin typeface="Times New Roman"/>
              <a:cs typeface="Times New Roman"/>
            </a:endParaRPr>
          </a:p>
          <a:p>
            <a:pPr marL="523240" indent="-472440">
              <a:lnSpc>
                <a:spcPct val="100000"/>
              </a:lnSpc>
              <a:buAutoNum type="romanUcPeriod"/>
              <a:tabLst>
                <a:tab pos="522605" algn="l"/>
                <a:tab pos="523240" algn="l"/>
                <a:tab pos="2785110" algn="l"/>
                <a:tab pos="3196590" algn="l"/>
                <a:tab pos="4693285" algn="l"/>
                <a:tab pos="6489065" algn="l"/>
                <a:tab pos="6964680" algn="l"/>
                <a:tab pos="7431405" algn="l"/>
                <a:tab pos="7912734" algn="l"/>
                <a:tab pos="8324215" algn="l"/>
                <a:tab pos="9544050" algn="l"/>
                <a:tab pos="10141585" algn="l"/>
                <a:tab pos="10455910" algn="l"/>
                <a:tab pos="11001375" algn="l"/>
              </a:tabLst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Standardization	of	Potassium	Dichromate:	</a:t>
            </a:r>
            <a:r>
              <a:rPr sz="2400" spc="-90" dirty="0">
                <a:latin typeface="Times New Roman"/>
                <a:cs typeface="Times New Roman"/>
              </a:rPr>
              <a:t>To	</a:t>
            </a:r>
            <a:r>
              <a:rPr sz="2400" spc="-5" dirty="0">
                <a:latin typeface="Times New Roman"/>
                <a:cs typeface="Times New Roman"/>
              </a:rPr>
              <a:t>20	</a:t>
            </a:r>
            <a:r>
              <a:rPr sz="2400" dirty="0">
                <a:latin typeface="Times New Roman"/>
                <a:cs typeface="Times New Roman"/>
              </a:rPr>
              <a:t>ml	</a:t>
            </a:r>
            <a:r>
              <a:rPr sz="2400" spc="-5" dirty="0">
                <a:latin typeface="Times New Roman"/>
                <a:cs typeface="Times New Roman"/>
              </a:rPr>
              <a:t>of	</a:t>
            </a:r>
            <a:r>
              <a:rPr sz="2400" dirty="0">
                <a:latin typeface="Times New Roman"/>
                <a:cs typeface="Times New Roman"/>
              </a:rPr>
              <a:t>solution,	</a:t>
            </a:r>
            <a:r>
              <a:rPr sz="2400" spc="-5" dirty="0">
                <a:latin typeface="Times New Roman"/>
                <a:cs typeface="Times New Roman"/>
              </a:rPr>
              <a:t>add	</a:t>
            </a:r>
            <a:r>
              <a:rPr sz="2400" dirty="0">
                <a:latin typeface="Times New Roman"/>
                <a:cs typeface="Times New Roman"/>
              </a:rPr>
              <a:t>1	</a:t>
            </a:r>
            <a:r>
              <a:rPr sz="2400" spc="-15" dirty="0">
                <a:latin typeface="Times New Roman"/>
                <a:cs typeface="Times New Roman"/>
              </a:rPr>
              <a:t>gm	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potassium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iodide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7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hydrochloric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acid.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Add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250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ml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titrate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against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0.1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sodium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thiosulphate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starch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solution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until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colour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changes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blue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light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green.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Factor: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Each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ml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sodium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thiosulphate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equivalent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</a:t>
            </a:r>
            <a:r>
              <a:rPr sz="2400" b="1" dirty="0">
                <a:latin typeface="Times New Roman"/>
                <a:cs typeface="Times New Roman"/>
              </a:rPr>
              <a:t> 0.0049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gm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b="1" dirty="0">
                <a:latin typeface="Times New Roman"/>
                <a:cs typeface="Times New Roman"/>
              </a:rPr>
              <a:t>Cr</a:t>
            </a:r>
            <a:r>
              <a:rPr sz="2400" b="1" baseline="-20833" dirty="0">
                <a:latin typeface="Times New Roman"/>
                <a:cs typeface="Times New Roman"/>
              </a:rPr>
              <a:t>2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baseline="-20833" dirty="0">
                <a:latin typeface="Times New Roman"/>
                <a:cs typeface="Times New Roman"/>
              </a:rPr>
              <a:t>7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327" y="51815"/>
            <a:ext cx="9089136" cy="66507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3" y="152400"/>
            <a:ext cx="10616184" cy="59283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403" y="1493647"/>
            <a:ext cx="5675630" cy="5208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AutoNum type="arabicPeriod" startAt="2"/>
              <a:tabLst>
                <a:tab pos="357505" algn="l"/>
                <a:tab pos="1195070" algn="l"/>
                <a:tab pos="1783714" algn="l"/>
                <a:tab pos="2805430" algn="l"/>
                <a:tab pos="3865879" algn="l"/>
                <a:tab pos="4597400" algn="l"/>
                <a:tab pos="5021580" algn="l"/>
              </a:tabLst>
            </a:pPr>
            <a:r>
              <a:rPr sz="2000" spc="-20" dirty="0">
                <a:latin typeface="Trebuchet MS"/>
                <a:cs typeface="Trebuchet MS"/>
              </a:rPr>
              <a:t>E</a:t>
            </a:r>
            <a:r>
              <a:rPr sz="2000" spc="5" dirty="0">
                <a:latin typeface="Trebuchet MS"/>
                <a:cs typeface="Trebuchet MS"/>
              </a:rPr>
              <a:t>n</a:t>
            </a:r>
            <a:r>
              <a:rPr sz="2000" spc="-20" dirty="0">
                <a:latin typeface="Trebuchet MS"/>
                <a:cs typeface="Trebuchet MS"/>
              </a:rPr>
              <a:t>l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5" dirty="0">
                <a:latin typeface="Trebuchet MS"/>
                <a:cs typeface="Trebuchet MS"/>
              </a:rPr>
              <a:t>t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th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va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dirty="0">
                <a:latin typeface="Trebuchet MS"/>
                <a:cs typeface="Trebuchet MS"/>
              </a:rPr>
              <a:t>io</a:t>
            </a:r>
            <a:r>
              <a:rPr sz="2000" spc="-15" dirty="0">
                <a:latin typeface="Trebuchet MS"/>
                <a:cs typeface="Trebuchet MS"/>
              </a:rPr>
              <a:t>u</a:t>
            </a:r>
            <a:r>
              <a:rPr sz="2000" spc="-5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t</a:t>
            </a:r>
            <a:r>
              <a:rPr sz="2000" dirty="0">
                <a:latin typeface="Trebuchet MS"/>
                <a:cs typeface="Trebuchet MS"/>
              </a:rPr>
              <a:t>i</a:t>
            </a:r>
            <a:r>
              <a:rPr sz="2000" spc="-10" dirty="0">
                <a:latin typeface="Trebuchet MS"/>
                <a:cs typeface="Trebuchet MS"/>
              </a:rPr>
              <a:t>tr</a:t>
            </a:r>
            <a:r>
              <a:rPr sz="2000" spc="-5" dirty="0">
                <a:latin typeface="Trebuchet MS"/>
                <a:cs typeface="Trebuchet MS"/>
              </a:rPr>
              <a:t>a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spc="-10" dirty="0">
                <a:latin typeface="Trebuchet MS"/>
                <a:cs typeface="Trebuchet MS"/>
              </a:rPr>
              <a:t>t</a:t>
            </a:r>
            <a:r>
              <a:rPr sz="2000" spc="-5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use</a:t>
            </a: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	i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10" dirty="0">
                <a:latin typeface="Trebuchet MS"/>
                <a:cs typeface="Trebuchet MS"/>
              </a:rPr>
              <a:t>e</a:t>
            </a:r>
            <a:r>
              <a:rPr sz="2000" spc="-20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o</a:t>
            </a:r>
            <a:r>
              <a:rPr sz="2000" spc="-5" dirty="0">
                <a:latin typeface="Trebuchet MS"/>
                <a:cs typeface="Trebuchet MS"/>
              </a:rPr>
              <a:t>x</a:t>
            </a:r>
            <a:endParaRPr sz="20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titrations.</a:t>
            </a:r>
            <a:endParaRPr sz="20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buAutoNum type="arabicPeriod" startAt="3"/>
              <a:tabLst>
                <a:tab pos="357505" algn="l"/>
              </a:tabLst>
            </a:pPr>
            <a:r>
              <a:rPr sz="2000" spc="-10" dirty="0">
                <a:latin typeface="Trebuchet MS"/>
                <a:cs typeface="Trebuchet MS"/>
              </a:rPr>
              <a:t>Name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redox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indicators.</a:t>
            </a:r>
            <a:endParaRPr sz="20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buAutoNum type="arabicPeriod" startAt="3"/>
              <a:tabLst>
                <a:tab pos="357505" algn="l"/>
              </a:tabLst>
            </a:pPr>
            <a:r>
              <a:rPr sz="2000" spc="-10" dirty="0">
                <a:latin typeface="Trebuchet MS"/>
                <a:cs typeface="Trebuchet MS"/>
              </a:rPr>
              <a:t>What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iodimetry?</a:t>
            </a:r>
            <a:endParaRPr sz="20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7505" algn="l"/>
              </a:tabLst>
            </a:pPr>
            <a:r>
              <a:rPr sz="2000" spc="-10" dirty="0">
                <a:latin typeface="Trebuchet MS"/>
                <a:cs typeface="Trebuchet MS"/>
              </a:rPr>
              <a:t>What</a:t>
            </a:r>
            <a:r>
              <a:rPr sz="2000" spc="-5" dirty="0">
                <a:latin typeface="Trebuchet MS"/>
                <a:cs typeface="Trebuchet MS"/>
              </a:rPr>
              <a:t> is </a:t>
            </a:r>
            <a:r>
              <a:rPr sz="2000" spc="-10" dirty="0">
                <a:latin typeface="Trebuchet MS"/>
                <a:cs typeface="Trebuchet MS"/>
              </a:rPr>
              <a:t>equivalent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weight?</a:t>
            </a:r>
            <a:endParaRPr sz="20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buAutoNum type="arabicPeriod" startAt="3"/>
              <a:tabLst>
                <a:tab pos="357505" algn="l"/>
              </a:tabLst>
            </a:pPr>
            <a:r>
              <a:rPr sz="2000" spc="-10" dirty="0">
                <a:latin typeface="Trebuchet MS"/>
                <a:cs typeface="Trebuchet MS"/>
              </a:rPr>
              <a:t>Explain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equivalent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weights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concept.</a:t>
            </a:r>
            <a:endParaRPr sz="20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7505" algn="l"/>
              </a:tabLst>
            </a:pPr>
            <a:r>
              <a:rPr sz="2000" spc="-10" dirty="0">
                <a:latin typeface="Trebuchet MS"/>
                <a:cs typeface="Trebuchet MS"/>
              </a:rPr>
              <a:t>Explain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the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Nernst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equation.</a:t>
            </a:r>
            <a:endParaRPr sz="20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buAutoNum type="arabicPeriod" startAt="3"/>
              <a:tabLst>
                <a:tab pos="357505" algn="l"/>
              </a:tabLst>
            </a:pPr>
            <a:r>
              <a:rPr sz="2000" spc="-10" dirty="0">
                <a:latin typeface="Trebuchet MS"/>
                <a:cs typeface="Trebuchet MS"/>
              </a:rPr>
              <a:t>What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are</a:t>
            </a:r>
            <a:r>
              <a:rPr sz="2000" spc="-5" dirty="0">
                <a:latin typeface="Trebuchet MS"/>
                <a:cs typeface="Trebuchet MS"/>
              </a:rPr>
              <a:t> conditions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10" dirty="0">
                <a:latin typeface="Trebuchet MS"/>
                <a:cs typeface="Trebuchet MS"/>
              </a:rPr>
              <a:t> iodometric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titrations.</a:t>
            </a:r>
            <a:endParaRPr sz="2000">
              <a:latin typeface="Trebuchet MS"/>
              <a:cs typeface="Trebuchet MS"/>
            </a:endParaRPr>
          </a:p>
          <a:p>
            <a:pPr marL="433070" indent="-421005">
              <a:lnSpc>
                <a:spcPct val="100000"/>
              </a:lnSpc>
              <a:buAutoNum type="arabicPeriod" startAt="3"/>
              <a:tabLst>
                <a:tab pos="433070" algn="l"/>
                <a:tab pos="433705" algn="l"/>
                <a:tab pos="1186180" algn="l"/>
                <a:tab pos="2609850" algn="l"/>
                <a:tab pos="3841750" algn="l"/>
                <a:tab pos="5247005" algn="l"/>
              </a:tabLst>
            </a:pPr>
            <a:r>
              <a:rPr sz="2000" spc="-10" dirty="0">
                <a:latin typeface="Trebuchet MS"/>
                <a:cs typeface="Trebuchet MS"/>
              </a:rPr>
              <a:t>Gi</a:t>
            </a:r>
            <a:r>
              <a:rPr sz="2000" dirty="0">
                <a:latin typeface="Trebuchet MS"/>
                <a:cs typeface="Trebuchet MS"/>
              </a:rPr>
              <a:t>v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5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ff</a:t>
            </a:r>
            <a:r>
              <a:rPr sz="2000" spc="-15" dirty="0">
                <a:latin typeface="Trebuchet MS"/>
                <a:cs typeface="Trebuchet MS"/>
              </a:rPr>
              <a:t>eren</a:t>
            </a:r>
            <a:r>
              <a:rPr sz="2000" spc="10" dirty="0">
                <a:latin typeface="Trebuchet MS"/>
                <a:cs typeface="Trebuchet MS"/>
              </a:rPr>
              <a:t>c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10" dirty="0">
                <a:latin typeface="Trebuchet MS"/>
                <a:cs typeface="Trebuchet MS"/>
              </a:rPr>
              <a:t>b</a:t>
            </a:r>
            <a:r>
              <a:rPr sz="2000" spc="-10" dirty="0">
                <a:latin typeface="Trebuchet MS"/>
                <a:cs typeface="Trebuchet MS"/>
              </a:rPr>
              <a:t>etwe</a:t>
            </a:r>
            <a:r>
              <a:rPr sz="2000" spc="10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	i</a:t>
            </a:r>
            <a:r>
              <a:rPr sz="2000" spc="5" dirty="0">
                <a:latin typeface="Trebuchet MS"/>
                <a:cs typeface="Trebuchet MS"/>
              </a:rPr>
              <a:t>o</a:t>
            </a:r>
            <a:r>
              <a:rPr sz="2000" spc="-10" dirty="0">
                <a:latin typeface="Trebuchet MS"/>
                <a:cs typeface="Trebuchet MS"/>
              </a:rPr>
              <a:t>d</a:t>
            </a:r>
            <a:r>
              <a:rPr sz="2000" spc="-5" dirty="0">
                <a:latin typeface="Trebuchet MS"/>
                <a:cs typeface="Trebuchet MS"/>
              </a:rPr>
              <a:t>o</a:t>
            </a:r>
            <a:r>
              <a:rPr sz="2000" spc="-10" dirty="0">
                <a:latin typeface="Trebuchet MS"/>
                <a:cs typeface="Trebuchet MS"/>
              </a:rPr>
              <a:t>met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y</a:t>
            </a:r>
            <a:r>
              <a:rPr sz="2000" dirty="0">
                <a:latin typeface="Trebuchet MS"/>
                <a:cs typeface="Trebuchet MS"/>
              </a:rPr>
              <a:t>	a</a:t>
            </a:r>
            <a:r>
              <a:rPr sz="2000" spc="5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d</a:t>
            </a:r>
            <a:endParaRPr sz="20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000" spc="-30" dirty="0">
                <a:latin typeface="Trebuchet MS"/>
                <a:cs typeface="Trebuchet MS"/>
              </a:rPr>
              <a:t>iodimetry.</a:t>
            </a:r>
            <a:endParaRPr sz="2000">
              <a:latin typeface="Trebuchet MS"/>
              <a:cs typeface="Trebuchet MS"/>
            </a:endParaRPr>
          </a:p>
          <a:p>
            <a:pPr marL="448309" indent="-436245">
              <a:lnSpc>
                <a:spcPct val="100000"/>
              </a:lnSpc>
              <a:buAutoNum type="arabicPeriod" startAt="10"/>
              <a:tabLst>
                <a:tab pos="448945" algn="l"/>
              </a:tabLst>
            </a:pPr>
            <a:r>
              <a:rPr sz="2000" spc="-10" dirty="0">
                <a:latin typeface="Trebuchet MS"/>
                <a:cs typeface="Trebuchet MS"/>
              </a:rPr>
              <a:t>How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will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you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prepare</a:t>
            </a:r>
            <a:r>
              <a:rPr sz="2000" spc="2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and</a:t>
            </a:r>
            <a:r>
              <a:rPr sz="2000" spc="2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standardize</a:t>
            </a:r>
            <a:r>
              <a:rPr sz="2000" spc="2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0.1</a:t>
            </a:r>
            <a:r>
              <a:rPr sz="2000" spc="2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sodium</a:t>
            </a:r>
            <a:r>
              <a:rPr sz="2000" spc="-10" dirty="0">
                <a:latin typeface="Trebuchet MS"/>
                <a:cs typeface="Trebuchet MS"/>
              </a:rPr>
              <a:t> thiosulphate.</a:t>
            </a:r>
            <a:endParaRPr sz="2000">
              <a:latin typeface="Trebuchet MS"/>
              <a:cs typeface="Trebuchet MS"/>
            </a:endParaRPr>
          </a:p>
          <a:p>
            <a:pPr marL="448309" indent="-436245">
              <a:lnSpc>
                <a:spcPct val="100000"/>
              </a:lnSpc>
              <a:spcBef>
                <a:spcPts val="5"/>
              </a:spcBef>
              <a:buAutoNum type="arabicPeriod" startAt="11"/>
              <a:tabLst>
                <a:tab pos="448945" algn="l"/>
              </a:tabLst>
            </a:pPr>
            <a:r>
              <a:rPr sz="2000" spc="-10" dirty="0">
                <a:latin typeface="Trebuchet MS"/>
                <a:cs typeface="Trebuchet MS"/>
              </a:rPr>
              <a:t>How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will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you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prepare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and</a:t>
            </a:r>
            <a:r>
              <a:rPr sz="2000" spc="254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standardize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0.1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</a:t>
            </a:r>
            <a:endParaRPr sz="20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rebuchet MS"/>
                <a:cs typeface="Trebuchet MS"/>
              </a:rPr>
              <a:t>ceric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ammonium</a:t>
            </a:r>
            <a:r>
              <a:rPr sz="2000" spc="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nitrate.</a:t>
            </a:r>
            <a:endParaRPr sz="2000">
              <a:latin typeface="Trebuchet MS"/>
              <a:cs typeface="Trebuchet MS"/>
            </a:endParaRPr>
          </a:p>
          <a:p>
            <a:pPr marL="448309" indent="-436245">
              <a:lnSpc>
                <a:spcPct val="100000"/>
              </a:lnSpc>
              <a:buAutoNum type="arabicPeriod" startAt="12"/>
              <a:tabLst>
                <a:tab pos="448945" algn="l"/>
              </a:tabLst>
            </a:pPr>
            <a:r>
              <a:rPr sz="2000" spc="-10" dirty="0">
                <a:latin typeface="Trebuchet MS"/>
                <a:cs typeface="Trebuchet MS"/>
              </a:rPr>
              <a:t>How</a:t>
            </a:r>
            <a:r>
              <a:rPr sz="2000" spc="2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will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you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prepare</a:t>
            </a:r>
            <a:r>
              <a:rPr sz="2000" spc="2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and</a:t>
            </a:r>
            <a:r>
              <a:rPr sz="2000" spc="2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standardize</a:t>
            </a:r>
            <a:r>
              <a:rPr sz="2000" spc="2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0.1</a:t>
            </a:r>
            <a:r>
              <a:rPr sz="2000" spc="27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rebuchet MS"/>
                <a:cs typeface="Trebuchet MS"/>
              </a:rPr>
              <a:t>Iodine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solution.</a:t>
            </a:r>
            <a:endParaRPr sz="2000">
              <a:latin typeface="Trebuchet MS"/>
              <a:cs typeface="Trebuchet MS"/>
            </a:endParaRPr>
          </a:p>
          <a:p>
            <a:pPr marL="448309" indent="-436245">
              <a:lnSpc>
                <a:spcPct val="100000"/>
              </a:lnSpc>
              <a:buAutoNum type="arabicPeriod" startAt="13"/>
              <a:tabLst>
                <a:tab pos="448945" algn="l"/>
              </a:tabLst>
            </a:pPr>
            <a:r>
              <a:rPr sz="2000" spc="-10" dirty="0">
                <a:latin typeface="Trebuchet MS"/>
                <a:cs typeface="Trebuchet MS"/>
              </a:rPr>
              <a:t>Explain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the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titrations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with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potassium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iodate.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403" y="755649"/>
            <a:ext cx="9963785" cy="762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84875" algn="l"/>
              </a:tabLst>
            </a:pPr>
            <a:r>
              <a:rPr sz="2800" b="1" spc="-5" dirty="0">
                <a:latin typeface="Trebuchet MS"/>
                <a:cs typeface="Trebuchet MS"/>
              </a:rPr>
              <a:t>Sh</a:t>
            </a:r>
            <a:r>
              <a:rPr sz="2800" b="1" spc="-10" dirty="0">
                <a:latin typeface="Trebuchet MS"/>
                <a:cs typeface="Trebuchet MS"/>
              </a:rPr>
              <a:t>o</a:t>
            </a:r>
            <a:r>
              <a:rPr sz="2800" b="1" spc="-5" dirty="0">
                <a:latin typeface="Trebuchet MS"/>
                <a:cs typeface="Trebuchet MS"/>
              </a:rPr>
              <a:t>r</a:t>
            </a:r>
            <a:r>
              <a:rPr sz="2800" b="1" dirty="0">
                <a:latin typeface="Trebuchet MS"/>
                <a:cs typeface="Trebuchet MS"/>
              </a:rPr>
              <a:t>t</a:t>
            </a:r>
            <a:r>
              <a:rPr sz="2800" b="1" spc="-16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An</a:t>
            </a:r>
            <a:r>
              <a:rPr sz="2800" b="1" spc="-15" dirty="0">
                <a:latin typeface="Trebuchet MS"/>
                <a:cs typeface="Trebuchet MS"/>
              </a:rPr>
              <a:t>s</a:t>
            </a:r>
            <a:r>
              <a:rPr sz="2800" b="1" spc="10" dirty="0">
                <a:latin typeface="Trebuchet MS"/>
                <a:cs typeface="Trebuchet MS"/>
              </a:rPr>
              <a:t>w</a:t>
            </a:r>
            <a:r>
              <a:rPr sz="2800" b="1" dirty="0">
                <a:latin typeface="Trebuchet MS"/>
                <a:cs typeface="Trebuchet MS"/>
              </a:rPr>
              <a:t>er</a:t>
            </a:r>
            <a:r>
              <a:rPr sz="2800" b="1" spc="-10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Qu</a:t>
            </a:r>
            <a:r>
              <a:rPr sz="2800" b="1" spc="-10" dirty="0">
                <a:latin typeface="Trebuchet MS"/>
                <a:cs typeface="Trebuchet MS"/>
              </a:rPr>
              <a:t>e</a:t>
            </a:r>
            <a:r>
              <a:rPr sz="2800" b="1" spc="-15" dirty="0">
                <a:latin typeface="Trebuchet MS"/>
                <a:cs typeface="Trebuchet MS"/>
              </a:rPr>
              <a:t>s</a:t>
            </a:r>
            <a:r>
              <a:rPr sz="2800" b="1" spc="-5" dirty="0">
                <a:latin typeface="Trebuchet MS"/>
                <a:cs typeface="Trebuchet MS"/>
              </a:rPr>
              <a:t>ti</a:t>
            </a:r>
            <a:r>
              <a:rPr sz="2800" b="1" spc="-15" dirty="0">
                <a:latin typeface="Trebuchet MS"/>
                <a:cs typeface="Trebuchet MS"/>
              </a:rPr>
              <a:t>o</a:t>
            </a:r>
            <a:r>
              <a:rPr sz="2800" b="1" spc="-5" dirty="0">
                <a:latin typeface="Trebuchet MS"/>
                <a:cs typeface="Trebuchet MS"/>
              </a:rPr>
              <a:t>n</a:t>
            </a:r>
            <a:r>
              <a:rPr sz="2800" b="1" spc="-15" dirty="0">
                <a:latin typeface="Trebuchet MS"/>
                <a:cs typeface="Trebuchet MS"/>
              </a:rPr>
              <a:t>s</a:t>
            </a:r>
            <a:r>
              <a:rPr sz="2800" b="1" dirty="0">
                <a:latin typeface="Trebuchet MS"/>
                <a:cs typeface="Trebuchet MS"/>
              </a:rPr>
              <a:t>:	Long</a:t>
            </a:r>
            <a:r>
              <a:rPr sz="2800" b="1" spc="-19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An</a:t>
            </a:r>
            <a:r>
              <a:rPr sz="2800" b="1" spc="-15" dirty="0">
                <a:latin typeface="Trebuchet MS"/>
                <a:cs typeface="Trebuchet MS"/>
              </a:rPr>
              <a:t>s</a:t>
            </a:r>
            <a:r>
              <a:rPr sz="2800" b="1" dirty="0">
                <a:latin typeface="Trebuchet MS"/>
                <a:cs typeface="Trebuchet MS"/>
              </a:rPr>
              <a:t>wer </a:t>
            </a:r>
            <a:r>
              <a:rPr sz="2800" b="1" spc="5" dirty="0">
                <a:latin typeface="Trebuchet MS"/>
                <a:cs typeface="Trebuchet MS"/>
              </a:rPr>
              <a:t>Qu</a:t>
            </a:r>
            <a:r>
              <a:rPr sz="2800" b="1" spc="-15" dirty="0">
                <a:latin typeface="Trebuchet MS"/>
                <a:cs typeface="Trebuchet MS"/>
              </a:rPr>
              <a:t>es</a:t>
            </a:r>
            <a:r>
              <a:rPr sz="2800" b="1" spc="-5" dirty="0">
                <a:latin typeface="Trebuchet MS"/>
                <a:cs typeface="Trebuchet MS"/>
              </a:rPr>
              <a:t>ti</a:t>
            </a:r>
            <a:r>
              <a:rPr sz="2800" b="1" spc="-15" dirty="0">
                <a:latin typeface="Trebuchet MS"/>
                <a:cs typeface="Trebuchet MS"/>
              </a:rPr>
              <a:t>o</a:t>
            </a:r>
            <a:r>
              <a:rPr sz="2800" b="1" spc="-5" dirty="0">
                <a:latin typeface="Trebuchet MS"/>
                <a:cs typeface="Trebuchet MS"/>
              </a:rPr>
              <a:t>n</a:t>
            </a:r>
            <a:r>
              <a:rPr sz="2800" b="1" spc="-15" dirty="0">
                <a:latin typeface="Trebuchet MS"/>
                <a:cs typeface="Trebuchet MS"/>
              </a:rPr>
              <a:t>s</a:t>
            </a:r>
            <a:r>
              <a:rPr sz="2800" b="1" dirty="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Trebuchet MS"/>
                <a:cs typeface="Trebuchet MS"/>
              </a:rPr>
              <a:t>1.</a:t>
            </a:r>
            <a:r>
              <a:rPr sz="2000" spc="3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What </a:t>
            </a:r>
            <a:r>
              <a:rPr sz="2000" spc="-5" dirty="0">
                <a:latin typeface="Trebuchet MS"/>
                <a:cs typeface="Trebuchet MS"/>
              </a:rPr>
              <a:t>are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redox </a:t>
            </a:r>
            <a:r>
              <a:rPr sz="2000" spc="-5" dirty="0">
                <a:latin typeface="Trebuchet MS"/>
                <a:cs typeface="Trebuchet MS"/>
              </a:rPr>
              <a:t>titrations?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9384" y="1185113"/>
            <a:ext cx="113411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Trebuchet MS"/>
                <a:cs typeface="Trebuchet MS"/>
              </a:rPr>
              <a:t>o</a:t>
            </a:r>
            <a:r>
              <a:rPr sz="2200" spc="5" dirty="0">
                <a:latin typeface="Trebuchet MS"/>
                <a:cs typeface="Trebuchet MS"/>
              </a:rPr>
              <a:t>x</a:t>
            </a:r>
            <a:r>
              <a:rPr sz="2200" spc="-10" dirty="0">
                <a:latin typeface="Trebuchet MS"/>
                <a:cs typeface="Trebuchet MS"/>
              </a:rPr>
              <a:t>i</a:t>
            </a:r>
            <a:r>
              <a:rPr sz="2200" dirty="0">
                <a:latin typeface="Trebuchet MS"/>
                <a:cs typeface="Trebuchet MS"/>
              </a:rPr>
              <a:t>d</a:t>
            </a:r>
            <a:r>
              <a:rPr sz="2200" spc="-15" dirty="0">
                <a:latin typeface="Trebuchet MS"/>
                <a:cs typeface="Trebuchet MS"/>
              </a:rPr>
              <a:t>i</a:t>
            </a:r>
            <a:r>
              <a:rPr sz="2200" spc="5" dirty="0">
                <a:latin typeface="Trebuchet MS"/>
                <a:cs typeface="Trebuchet MS"/>
              </a:rPr>
              <a:t>z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35" dirty="0">
                <a:latin typeface="Trebuchet MS"/>
                <a:cs typeface="Trebuchet MS"/>
              </a:rPr>
              <a:t>n</a:t>
            </a:r>
            <a:r>
              <a:rPr sz="2200" spc="5" dirty="0">
                <a:latin typeface="Trebuchet MS"/>
                <a:cs typeface="Trebuchet MS"/>
              </a:rPr>
              <a:t>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264" y="1185113"/>
            <a:ext cx="436372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42415" algn="l"/>
                <a:tab pos="2235200" algn="l"/>
                <a:tab pos="3625215" algn="l"/>
              </a:tabLst>
            </a:pPr>
            <a:r>
              <a:rPr sz="2200" spc="-5" dirty="0">
                <a:latin typeface="Trebuchet MS"/>
                <a:cs typeface="Trebuchet MS"/>
              </a:rPr>
              <a:t>1.</a:t>
            </a:r>
            <a:r>
              <a:rPr sz="2200" spc="9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Explain	the	concepts	</a:t>
            </a:r>
            <a:r>
              <a:rPr sz="2200" spc="-15" dirty="0">
                <a:latin typeface="Trebuchet MS"/>
                <a:cs typeface="Trebuchet MS"/>
              </a:rPr>
              <a:t>of</a:t>
            </a:r>
            <a:endParaRPr sz="22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  <a:tabLst>
                <a:tab pos="1265555" algn="l"/>
                <a:tab pos="1927225" algn="l"/>
                <a:tab pos="3213735" algn="l"/>
                <a:tab pos="4118610" algn="l"/>
              </a:tabLst>
            </a:pPr>
            <a:r>
              <a:rPr sz="2200" spc="-10" dirty="0">
                <a:latin typeface="Trebuchet MS"/>
                <a:cs typeface="Trebuchet MS"/>
              </a:rPr>
              <a:t>a</a:t>
            </a:r>
            <a:r>
              <a:rPr sz="2200" dirty="0">
                <a:latin typeface="Trebuchet MS"/>
                <a:cs typeface="Trebuchet MS"/>
              </a:rPr>
              <a:t>g</a:t>
            </a:r>
            <a:r>
              <a:rPr sz="2200" spc="-10" dirty="0">
                <a:latin typeface="Trebuchet MS"/>
                <a:cs typeface="Trebuchet MS"/>
              </a:rPr>
              <a:t>e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t	</a:t>
            </a:r>
            <a:r>
              <a:rPr sz="2200" spc="-10" dirty="0">
                <a:latin typeface="Trebuchet MS"/>
                <a:cs typeface="Trebuchet MS"/>
              </a:rPr>
              <a:t>a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d	red</a:t>
            </a:r>
            <a:r>
              <a:rPr sz="2200" spc="-35" dirty="0">
                <a:latin typeface="Trebuchet MS"/>
                <a:cs typeface="Trebuchet MS"/>
              </a:rPr>
              <a:t>u</a:t>
            </a:r>
            <a:r>
              <a:rPr sz="2200" spc="5" dirty="0">
                <a:latin typeface="Trebuchet MS"/>
                <a:cs typeface="Trebuchet MS"/>
              </a:rPr>
              <a:t>c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1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g	</a:t>
            </a:r>
            <a:r>
              <a:rPr sz="2200" spc="-35" dirty="0">
                <a:latin typeface="Trebuchet MS"/>
                <a:cs typeface="Trebuchet MS"/>
              </a:rPr>
              <a:t>a</a:t>
            </a:r>
            <a:r>
              <a:rPr sz="2200" dirty="0">
                <a:latin typeface="Trebuchet MS"/>
                <a:cs typeface="Trebuchet MS"/>
              </a:rPr>
              <a:t>g</a:t>
            </a:r>
            <a:r>
              <a:rPr sz="2200" spc="-10" dirty="0">
                <a:latin typeface="Trebuchet MS"/>
                <a:cs typeface="Trebuchet MS"/>
              </a:rPr>
              <a:t>e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t	</a:t>
            </a:r>
            <a:r>
              <a:rPr sz="2200" spc="-10" dirty="0">
                <a:latin typeface="Trebuchet MS"/>
                <a:cs typeface="Trebuchet MS"/>
              </a:rPr>
              <a:t>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2102" y="1521079"/>
            <a:ext cx="7302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rebuchet MS"/>
                <a:cs typeface="Trebuchet MS"/>
              </a:rPr>
              <a:t>red</a:t>
            </a:r>
            <a:r>
              <a:rPr sz="2200" spc="-40" dirty="0">
                <a:latin typeface="Trebuchet MS"/>
                <a:cs typeface="Trebuchet MS"/>
              </a:rPr>
              <a:t>o</a:t>
            </a:r>
            <a:r>
              <a:rPr sz="2200" dirty="0">
                <a:latin typeface="Trebuchet MS"/>
                <a:cs typeface="Trebuchet MS"/>
              </a:rPr>
              <a:t>x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0688" y="1856054"/>
            <a:ext cx="128714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5" dirty="0">
                <a:latin typeface="Trebuchet MS"/>
                <a:cs typeface="Trebuchet MS"/>
              </a:rPr>
              <a:t>t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20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ra</a:t>
            </a:r>
            <a:r>
              <a:rPr sz="2200" spc="-15" dirty="0">
                <a:latin typeface="Trebuchet MS"/>
                <a:cs typeface="Trebuchet MS"/>
              </a:rPr>
              <a:t>t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15" dirty="0">
                <a:latin typeface="Trebuchet MS"/>
                <a:cs typeface="Trebuchet MS"/>
              </a:rPr>
              <a:t>o</a:t>
            </a:r>
            <a:r>
              <a:rPr sz="2200" spc="-10" dirty="0">
                <a:latin typeface="Trebuchet MS"/>
                <a:cs typeface="Trebuchet MS"/>
              </a:rPr>
              <a:t>ns</a:t>
            </a:r>
            <a:r>
              <a:rPr sz="2200" dirty="0"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6264" y="2191893"/>
            <a:ext cx="527621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Trebuchet MS"/>
                <a:cs typeface="Trebuchet MS"/>
              </a:rPr>
              <a:t>2.</a:t>
            </a:r>
            <a:r>
              <a:rPr sz="2200" spc="8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Explain</a:t>
            </a:r>
            <a:r>
              <a:rPr sz="2200" spc="22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the</a:t>
            </a:r>
            <a:r>
              <a:rPr sz="2200" spc="23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methods</a:t>
            </a:r>
            <a:r>
              <a:rPr sz="2200" spc="23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to</a:t>
            </a:r>
            <a:r>
              <a:rPr sz="2200" spc="254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balance</a:t>
            </a:r>
            <a:r>
              <a:rPr sz="2200" spc="24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redox</a:t>
            </a:r>
            <a:endParaRPr sz="2200">
              <a:latin typeface="Trebuchet MS"/>
              <a:cs typeface="Trebuchet MS"/>
            </a:endParaRPr>
          </a:p>
          <a:p>
            <a:pPr marL="356870">
              <a:lnSpc>
                <a:spcPct val="100000"/>
              </a:lnSpc>
            </a:pPr>
            <a:r>
              <a:rPr sz="2200" spc="-5" dirty="0">
                <a:latin typeface="Trebuchet MS"/>
                <a:cs typeface="Trebuchet MS"/>
              </a:rPr>
              <a:t>reactions.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6264" y="2862833"/>
            <a:ext cx="52768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4155" algn="l"/>
                <a:tab pos="2140585" algn="l"/>
                <a:tab pos="3439160" algn="l"/>
                <a:tab pos="3923665" algn="l"/>
                <a:tab pos="4615815" algn="l"/>
              </a:tabLst>
            </a:pPr>
            <a:r>
              <a:rPr sz="2200" spc="-5" dirty="0">
                <a:latin typeface="Trebuchet MS"/>
                <a:cs typeface="Trebuchet MS"/>
              </a:rPr>
              <a:t>3.</a:t>
            </a:r>
            <a:r>
              <a:rPr sz="2200" spc="9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Explain	the	methods	of	end	</a:t>
            </a:r>
            <a:r>
              <a:rPr sz="2200" spc="-10" dirty="0">
                <a:latin typeface="Trebuchet MS"/>
                <a:cs typeface="Trebuchet MS"/>
              </a:rPr>
              <a:t>point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0688" y="3197809"/>
            <a:ext cx="367728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Trebuchet MS"/>
                <a:cs typeface="Trebuchet MS"/>
              </a:rPr>
              <a:t>detection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in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redox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titrations.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6264" y="3533648"/>
            <a:ext cx="474154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357505" algn="l"/>
              </a:tabLst>
            </a:pPr>
            <a:r>
              <a:rPr sz="2200" spc="-25" dirty="0">
                <a:latin typeface="Trebuchet MS"/>
                <a:cs typeface="Trebuchet MS"/>
              </a:rPr>
              <a:t>Write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note</a:t>
            </a:r>
            <a:r>
              <a:rPr sz="2200" spc="-5" dirty="0">
                <a:latin typeface="Trebuchet MS"/>
                <a:cs typeface="Trebuchet MS"/>
              </a:rPr>
              <a:t> on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permanganometry.</a:t>
            </a:r>
            <a:endParaRPr sz="22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buAutoNum type="arabicPeriod" startAt="4"/>
              <a:tabLst>
                <a:tab pos="357505" algn="l"/>
              </a:tabLst>
            </a:pPr>
            <a:r>
              <a:rPr sz="2200" spc="-25" dirty="0">
                <a:latin typeface="Trebuchet MS"/>
                <a:cs typeface="Trebuchet MS"/>
              </a:rPr>
              <a:t>Write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5" dirty="0">
                <a:latin typeface="Trebuchet MS"/>
                <a:cs typeface="Trebuchet MS"/>
              </a:rPr>
              <a:t>a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note ion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30" dirty="0">
                <a:latin typeface="Trebuchet MS"/>
                <a:cs typeface="Trebuchet MS"/>
              </a:rPr>
              <a:t>cerimetry.</a:t>
            </a:r>
            <a:endParaRPr sz="22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57505" algn="l"/>
              </a:tabLst>
            </a:pPr>
            <a:r>
              <a:rPr sz="2200" dirty="0">
                <a:latin typeface="Trebuchet MS"/>
                <a:cs typeface="Trebuchet MS"/>
              </a:rPr>
              <a:t>Give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an account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of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dichrometry.</a:t>
            </a:r>
            <a:endParaRPr sz="2200">
              <a:latin typeface="Trebuchet MS"/>
              <a:cs typeface="Trebuchet MS"/>
            </a:endParaRPr>
          </a:p>
          <a:p>
            <a:pPr marL="356870" indent="-344805">
              <a:lnSpc>
                <a:spcPct val="100000"/>
              </a:lnSpc>
              <a:buAutoNum type="arabicPeriod" startAt="4"/>
              <a:tabLst>
                <a:tab pos="357505" algn="l"/>
              </a:tabLst>
            </a:pPr>
            <a:r>
              <a:rPr sz="2200" spc="-25" dirty="0">
                <a:latin typeface="Trebuchet MS"/>
                <a:cs typeface="Trebuchet MS"/>
              </a:rPr>
              <a:t>Write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5" dirty="0">
                <a:latin typeface="Trebuchet MS"/>
                <a:cs typeface="Trebuchet MS"/>
              </a:rPr>
              <a:t>a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note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on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bromatometry.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264" y="4875403"/>
            <a:ext cx="52743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8100" algn="l"/>
                <a:tab pos="1731645" algn="l"/>
                <a:tab pos="2573020" algn="l"/>
                <a:tab pos="3152775" algn="l"/>
                <a:tab pos="5009515" algn="l"/>
              </a:tabLst>
            </a:pPr>
            <a:r>
              <a:rPr sz="2200" spc="-10" dirty="0">
                <a:latin typeface="Trebuchet MS"/>
                <a:cs typeface="Trebuchet MS"/>
              </a:rPr>
              <a:t>8</a:t>
            </a:r>
            <a:r>
              <a:rPr sz="2200" dirty="0">
                <a:latin typeface="Trebuchet MS"/>
                <a:cs typeface="Trebuchet MS"/>
              </a:rPr>
              <a:t>.</a:t>
            </a:r>
            <a:r>
              <a:rPr sz="2200" spc="8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W</a:t>
            </a:r>
            <a:r>
              <a:rPr sz="2200" dirty="0">
                <a:latin typeface="Trebuchet MS"/>
                <a:cs typeface="Trebuchet MS"/>
              </a:rPr>
              <a:t>ri</a:t>
            </a:r>
            <a:r>
              <a:rPr sz="2200" spc="-15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e	a	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spc="-15" dirty="0">
                <a:latin typeface="Trebuchet MS"/>
                <a:cs typeface="Trebuchet MS"/>
              </a:rPr>
              <a:t>ot</a:t>
            </a:r>
            <a:r>
              <a:rPr sz="2200" dirty="0">
                <a:latin typeface="Trebuchet MS"/>
                <a:cs typeface="Trebuchet MS"/>
              </a:rPr>
              <a:t>e	</a:t>
            </a:r>
            <a:r>
              <a:rPr sz="2200" spc="-10" dirty="0">
                <a:latin typeface="Trebuchet MS"/>
                <a:cs typeface="Trebuchet MS"/>
              </a:rPr>
              <a:t>o</a:t>
            </a:r>
            <a:r>
              <a:rPr sz="2200" dirty="0">
                <a:latin typeface="Trebuchet MS"/>
                <a:cs typeface="Trebuchet MS"/>
              </a:rPr>
              <a:t>n	</a:t>
            </a:r>
            <a:r>
              <a:rPr sz="2200" spc="-5" dirty="0">
                <a:latin typeface="Trebuchet MS"/>
                <a:cs typeface="Trebuchet MS"/>
              </a:rPr>
              <a:t>pre</a:t>
            </a:r>
            <a:r>
              <a:rPr sz="2200" spc="-15" dirty="0">
                <a:latin typeface="Trebuchet MS"/>
                <a:cs typeface="Trebuchet MS"/>
              </a:rPr>
              <a:t>p</a:t>
            </a:r>
            <a:r>
              <a:rPr sz="2200" spc="-10" dirty="0">
                <a:latin typeface="Trebuchet MS"/>
                <a:cs typeface="Trebuchet MS"/>
              </a:rPr>
              <a:t>a</a:t>
            </a:r>
            <a:r>
              <a:rPr sz="2200" dirty="0">
                <a:latin typeface="Trebuchet MS"/>
                <a:cs typeface="Trebuchet MS"/>
              </a:rPr>
              <a:t>ra</a:t>
            </a:r>
            <a:r>
              <a:rPr sz="2200" spc="-15" dirty="0">
                <a:latin typeface="Trebuchet MS"/>
                <a:cs typeface="Trebuchet MS"/>
              </a:rPr>
              <a:t>t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20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s	</a:t>
            </a:r>
            <a:r>
              <a:rPr sz="2200" spc="-10" dirty="0">
                <a:latin typeface="Trebuchet MS"/>
                <a:cs typeface="Trebuchet MS"/>
              </a:rPr>
              <a:t>of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0688" y="5210378"/>
            <a:ext cx="492950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17370" algn="l"/>
                <a:tab pos="4268470" algn="l"/>
              </a:tabLst>
            </a:pPr>
            <a:r>
              <a:rPr sz="2200" spc="-5" dirty="0">
                <a:latin typeface="Trebuchet MS"/>
                <a:cs typeface="Trebuchet MS"/>
              </a:rPr>
              <a:t>p</a:t>
            </a:r>
            <a:r>
              <a:rPr sz="2200" spc="-15" dirty="0">
                <a:latin typeface="Trebuchet MS"/>
                <a:cs typeface="Trebuchet MS"/>
              </a:rPr>
              <a:t>ot</a:t>
            </a:r>
            <a:r>
              <a:rPr sz="2200" spc="-10" dirty="0">
                <a:latin typeface="Trebuchet MS"/>
                <a:cs typeface="Trebuchet MS"/>
              </a:rPr>
              <a:t>ass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10" dirty="0">
                <a:latin typeface="Trebuchet MS"/>
                <a:cs typeface="Trebuchet MS"/>
              </a:rPr>
              <a:t>u</a:t>
            </a:r>
            <a:r>
              <a:rPr sz="2200" spc="5" dirty="0">
                <a:latin typeface="Trebuchet MS"/>
                <a:cs typeface="Trebuchet MS"/>
              </a:rPr>
              <a:t>m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per</a:t>
            </a:r>
            <a:r>
              <a:rPr sz="2200" spc="-10" dirty="0">
                <a:latin typeface="Trebuchet MS"/>
                <a:cs typeface="Trebuchet MS"/>
              </a:rPr>
              <a:t>m</a:t>
            </a:r>
            <a:r>
              <a:rPr sz="2200" spc="-5" dirty="0">
                <a:latin typeface="Trebuchet MS"/>
                <a:cs typeface="Trebuchet MS"/>
              </a:rPr>
              <a:t>an</a:t>
            </a:r>
            <a:r>
              <a:rPr sz="2200" spc="5" dirty="0">
                <a:latin typeface="Trebuchet MS"/>
                <a:cs typeface="Trebuchet MS"/>
              </a:rPr>
              <a:t>g</a:t>
            </a:r>
            <a:r>
              <a:rPr sz="2200" spc="-35" dirty="0">
                <a:latin typeface="Trebuchet MS"/>
                <a:cs typeface="Trebuchet MS"/>
              </a:rPr>
              <a:t>a</a:t>
            </a:r>
            <a:r>
              <a:rPr sz="2200" spc="-5" dirty="0">
                <a:latin typeface="Trebuchet MS"/>
                <a:cs typeface="Trebuchet MS"/>
              </a:rPr>
              <a:t>na</a:t>
            </a:r>
            <a:r>
              <a:rPr sz="2200" spc="-15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e.	</a:t>
            </a:r>
            <a:r>
              <a:rPr sz="2200" spc="-10" dirty="0">
                <a:latin typeface="Trebuchet MS"/>
                <a:cs typeface="Trebuchet MS"/>
              </a:rPr>
              <a:t>W</a:t>
            </a:r>
            <a:r>
              <a:rPr sz="2200" spc="-5" dirty="0">
                <a:latin typeface="Trebuchet MS"/>
                <a:cs typeface="Trebuchet MS"/>
              </a:rPr>
              <a:t>ha</a:t>
            </a:r>
            <a:r>
              <a:rPr sz="2200" dirty="0">
                <a:latin typeface="Trebuchet MS"/>
                <a:cs typeface="Trebuchet MS"/>
              </a:rPr>
              <a:t>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0688" y="5546242"/>
            <a:ext cx="493204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05"/>
              </a:spcBef>
              <a:tabLst>
                <a:tab pos="1719580" algn="l"/>
                <a:tab pos="2374900" algn="l"/>
                <a:tab pos="2881630" algn="l"/>
                <a:tab pos="3435985" algn="l"/>
                <a:tab pos="4244340" algn="l"/>
              </a:tabLst>
            </a:pPr>
            <a:r>
              <a:rPr sz="2200" spc="-5" dirty="0">
                <a:latin typeface="Trebuchet MS"/>
                <a:cs typeface="Trebuchet MS"/>
              </a:rPr>
              <a:t>pre</a:t>
            </a:r>
            <a:r>
              <a:rPr sz="2200" dirty="0">
                <a:latin typeface="Trebuchet MS"/>
                <a:cs typeface="Trebuchet MS"/>
              </a:rPr>
              <a:t>c</a:t>
            </a:r>
            <a:r>
              <a:rPr sz="2200" spc="-10" dirty="0">
                <a:latin typeface="Trebuchet MS"/>
                <a:cs typeface="Trebuchet MS"/>
              </a:rPr>
              <a:t>a</a:t>
            </a:r>
            <a:r>
              <a:rPr sz="2200" spc="-5" dirty="0">
                <a:latin typeface="Trebuchet MS"/>
                <a:cs typeface="Trebuchet MS"/>
              </a:rPr>
              <a:t>u</a:t>
            </a:r>
            <a:r>
              <a:rPr sz="2200" spc="-20" dirty="0">
                <a:latin typeface="Trebuchet MS"/>
                <a:cs typeface="Trebuchet MS"/>
              </a:rPr>
              <a:t>t</a:t>
            </a:r>
            <a:r>
              <a:rPr sz="2200" spc="-5" dirty="0">
                <a:latin typeface="Trebuchet MS"/>
                <a:cs typeface="Trebuchet MS"/>
              </a:rPr>
              <a:t>i</a:t>
            </a:r>
            <a:r>
              <a:rPr sz="2200" spc="-20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s	</a:t>
            </a:r>
            <a:r>
              <a:rPr sz="2200" spc="-10" dirty="0">
                <a:latin typeface="Trebuchet MS"/>
                <a:cs typeface="Trebuchet MS"/>
              </a:rPr>
              <a:t>a</a:t>
            </a:r>
            <a:r>
              <a:rPr sz="2200" dirty="0">
                <a:latin typeface="Trebuchet MS"/>
                <a:cs typeface="Trebuchet MS"/>
              </a:rPr>
              <a:t>re	</a:t>
            </a:r>
            <a:r>
              <a:rPr sz="2200" spc="-15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o	</a:t>
            </a:r>
            <a:r>
              <a:rPr sz="2200" spc="-35" dirty="0">
                <a:latin typeface="Trebuchet MS"/>
                <a:cs typeface="Trebuchet MS"/>
              </a:rPr>
              <a:t>b</a:t>
            </a:r>
            <a:r>
              <a:rPr sz="2200" dirty="0">
                <a:latin typeface="Trebuchet MS"/>
                <a:cs typeface="Trebuchet MS"/>
              </a:rPr>
              <a:t>e	</a:t>
            </a:r>
            <a:r>
              <a:rPr sz="2200" spc="-10" dirty="0">
                <a:latin typeface="Trebuchet MS"/>
                <a:cs typeface="Trebuchet MS"/>
              </a:rPr>
              <a:t>k</a:t>
            </a:r>
            <a:r>
              <a:rPr sz="2200" spc="-5" dirty="0">
                <a:latin typeface="Trebuchet MS"/>
                <a:cs typeface="Trebuchet MS"/>
              </a:rPr>
              <a:t>e</a:t>
            </a:r>
            <a:r>
              <a:rPr sz="2200" spc="-10" dirty="0">
                <a:latin typeface="Trebuchet MS"/>
                <a:cs typeface="Trebuchet MS"/>
              </a:rPr>
              <a:t>p</a:t>
            </a:r>
            <a:r>
              <a:rPr sz="2200" dirty="0">
                <a:latin typeface="Trebuchet MS"/>
                <a:cs typeface="Trebuchet MS"/>
              </a:rPr>
              <a:t>t	</a:t>
            </a:r>
            <a:r>
              <a:rPr sz="2200" spc="-10" dirty="0">
                <a:latin typeface="Trebuchet MS"/>
                <a:cs typeface="Trebuchet MS"/>
              </a:rPr>
              <a:t>w</a:t>
            </a:r>
            <a:r>
              <a:rPr sz="2200" spc="-5" dirty="0">
                <a:latin typeface="Trebuchet MS"/>
                <a:cs typeface="Trebuchet MS"/>
              </a:rPr>
              <a:t>h</a:t>
            </a:r>
            <a:r>
              <a:rPr sz="2200" spc="-15" dirty="0">
                <a:latin typeface="Trebuchet MS"/>
                <a:cs typeface="Trebuchet MS"/>
              </a:rPr>
              <a:t>i</a:t>
            </a:r>
            <a:r>
              <a:rPr sz="2200" dirty="0">
                <a:latin typeface="Trebuchet MS"/>
                <a:cs typeface="Trebuchet MS"/>
              </a:rPr>
              <a:t>le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875"/>
              </a:lnSpc>
            </a:pPr>
            <a:r>
              <a:rPr sz="2200" dirty="0">
                <a:latin typeface="Trebuchet MS"/>
                <a:cs typeface="Trebuchet MS"/>
              </a:rPr>
              <a:t>preparing</a:t>
            </a:r>
            <a:r>
              <a:rPr sz="2200" spc="-9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it</a:t>
            </a:r>
            <a:r>
              <a:rPr sz="2400" spc="-5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716273" y="66497"/>
            <a:ext cx="350075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>
                <a:solidFill>
                  <a:srgbClr val="C00000"/>
                </a:solidFill>
              </a:rPr>
              <a:t>Question</a:t>
            </a:r>
            <a:r>
              <a:rPr sz="4300" spc="-85" dirty="0">
                <a:solidFill>
                  <a:srgbClr val="C00000"/>
                </a:solidFill>
              </a:rPr>
              <a:t> </a:t>
            </a:r>
            <a:r>
              <a:rPr sz="4300" spc="-5" dirty="0">
                <a:solidFill>
                  <a:srgbClr val="C00000"/>
                </a:solidFill>
              </a:rPr>
              <a:t>Bank</a:t>
            </a:r>
            <a:endParaRPr sz="4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2157171"/>
            <a:ext cx="44380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5" dirty="0">
                <a:solidFill>
                  <a:srgbClr val="90C225"/>
                </a:solidFill>
                <a:latin typeface="Trebuchet MS"/>
                <a:cs typeface="Trebuchet MS"/>
              </a:rPr>
              <a:t>Thank</a:t>
            </a:r>
            <a:r>
              <a:rPr sz="6600" b="0" spc="-20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6600" b="0" spc="-195" dirty="0">
                <a:solidFill>
                  <a:srgbClr val="90C225"/>
                </a:solidFill>
                <a:latin typeface="Trebuchet MS"/>
                <a:cs typeface="Trebuchet MS"/>
              </a:rPr>
              <a:t>You…</a:t>
            </a:r>
            <a:endParaRPr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876" y="312877"/>
            <a:ext cx="11562080" cy="50082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8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Reduction:</a:t>
            </a:r>
            <a:r>
              <a:rPr sz="2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substance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undergo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reduction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occur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via: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85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3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hydrogen.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removal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oxygen.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4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acceptance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electrons.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85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reduction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overall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oxidation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CUO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775" spc="-7" baseline="-19519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775" spc="359" baseline="-195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CU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775" baseline="-19519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above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reaction,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copper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oxide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copper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loss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oxygen.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CU</a:t>
            </a:r>
            <a:r>
              <a:rPr sz="277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+3</a:t>
            </a:r>
            <a:r>
              <a:rPr sz="2775" spc="330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775" spc="7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775" spc="292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CU</a:t>
            </a:r>
            <a:r>
              <a:rPr sz="277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endParaRPr sz="2775" baseline="25525">
              <a:latin typeface="Times New Roman"/>
              <a:cs typeface="Times New Roman"/>
            </a:endParaRPr>
          </a:p>
          <a:p>
            <a:pPr marR="10795" algn="ctr">
              <a:lnSpc>
                <a:spcPct val="100000"/>
              </a:lnSpc>
              <a:spcBef>
                <a:spcPts val="1010"/>
              </a:spcBef>
              <a:tabLst>
                <a:tab pos="987425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(Here	gaining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electron,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cupric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ion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said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cuprous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ion.)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34" y="144129"/>
            <a:ext cx="11681460" cy="602361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8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oxidation-reduction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reactions?</a:t>
            </a:r>
            <a:endParaRPr sz="3200">
              <a:latin typeface="Times New Roman"/>
              <a:cs typeface="Times New Roman"/>
            </a:endParaRPr>
          </a:p>
          <a:p>
            <a:pPr marL="407670" marR="53975" indent="-344805" algn="just">
              <a:lnSpc>
                <a:spcPct val="100000"/>
              </a:lnSpc>
              <a:spcBef>
                <a:spcPts val="985"/>
              </a:spcBef>
            </a:pPr>
            <a:r>
              <a:rPr sz="2550" spc="-23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Oxidation-reduction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reactions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chemical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reactions</a:t>
            </a:r>
            <a:r>
              <a:rPr sz="3200" spc="7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3200" spc="7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involve </a:t>
            </a:r>
            <a:r>
              <a:rPr sz="3200" spc="-7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transfer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electrons between the reacting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species.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 electron </a:t>
            </a:r>
            <a:r>
              <a:rPr sz="3200" spc="-7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transfers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accompanied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change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in the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oxidation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state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reactants.</a:t>
            </a:r>
            <a:endParaRPr sz="3200">
              <a:latin typeface="Times New Roman"/>
              <a:cs typeface="Times New Roman"/>
            </a:endParaRPr>
          </a:p>
          <a:p>
            <a:pPr marL="407670" marR="55880" indent="-344805" algn="just">
              <a:lnSpc>
                <a:spcPct val="100000"/>
              </a:lnSpc>
              <a:spcBef>
                <a:spcPts val="1015"/>
              </a:spcBef>
            </a:pPr>
            <a:r>
              <a:rPr sz="2550" spc="-23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550" spc="-3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ch</a:t>
            </a:r>
            <a:r>
              <a:rPr sz="3200" spc="4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-4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spc="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ctio</a:t>
            </a:r>
            <a:r>
              <a:rPr sz="3200" spc="1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ox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ation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du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ction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3200" spc="-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ccur  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simultaneously.</a:t>
            </a:r>
            <a:r>
              <a:rPr sz="3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atom</a:t>
            </a:r>
            <a:r>
              <a:rPr sz="3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oxidized,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3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reduced.</a:t>
            </a:r>
            <a:endParaRPr sz="3200">
              <a:latin typeface="Times New Roman"/>
              <a:cs typeface="Times New Roman"/>
            </a:endParaRPr>
          </a:p>
          <a:p>
            <a:pPr marL="2791460" algn="just">
              <a:lnSpc>
                <a:spcPct val="100000"/>
              </a:lnSpc>
              <a:spcBef>
                <a:spcPts val="1015"/>
              </a:spcBef>
            </a:pP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Fe</a:t>
            </a:r>
            <a:r>
              <a:rPr sz="3150" b="1" spc="7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r>
              <a:rPr sz="3150" b="1" spc="405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Cl</a:t>
            </a:r>
            <a:r>
              <a:rPr sz="3150" b="1" baseline="-1984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3150" b="1" spc="412" baseline="-198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→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2Fe</a:t>
            </a:r>
            <a:r>
              <a:rPr sz="3150" b="1" spc="7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r>
              <a:rPr sz="3150" b="1" spc="375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32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2Cl</a:t>
            </a:r>
            <a:r>
              <a:rPr sz="3150" b="1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3150" b="1" spc="359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[2(FeCl)]</a:t>
            </a:r>
            <a:endParaRPr sz="3200">
              <a:latin typeface="Times New Roman"/>
              <a:cs typeface="Times New Roman"/>
            </a:endParaRPr>
          </a:p>
          <a:p>
            <a:pPr marL="407670" marR="55880" indent="-344805" algn="just">
              <a:lnSpc>
                <a:spcPct val="100000"/>
              </a:lnSpc>
              <a:spcBef>
                <a:spcPts val="985"/>
              </a:spcBef>
            </a:pPr>
            <a:r>
              <a:rPr sz="2550" spc="-23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above reaction,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Ferrous ion is oxidized to Ferric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ion by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loss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3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electron</a:t>
            </a:r>
            <a:r>
              <a:rPr sz="3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3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Chlorine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chloride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ion</a:t>
            </a:r>
            <a:r>
              <a:rPr sz="3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32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gain</a:t>
            </a:r>
            <a:r>
              <a:rPr sz="3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-7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electron.</a:t>
            </a:r>
            <a:r>
              <a:rPr sz="3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Therefore,</a:t>
            </a:r>
            <a:r>
              <a:rPr sz="3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3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reactions</a:t>
            </a:r>
            <a:r>
              <a:rPr sz="3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3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3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3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reactions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8560" y="202768"/>
            <a:ext cx="5830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Oxidizing</a:t>
            </a:r>
            <a:r>
              <a:rPr sz="3600" spc="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&amp;</a:t>
            </a:r>
            <a:r>
              <a:rPr sz="3600" spc="-2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Reducing</a:t>
            </a:r>
            <a:r>
              <a:rPr sz="3600" spc="-19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Agents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00634" y="1227465"/>
            <a:ext cx="11570335" cy="505460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oxidizing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agents?</a:t>
            </a:r>
            <a:endParaRPr sz="2800">
              <a:latin typeface="Times New Roman"/>
              <a:cs typeface="Times New Roman"/>
            </a:endParaRPr>
          </a:p>
          <a:p>
            <a:pPr marL="356870" marR="8890" indent="-344805">
              <a:lnSpc>
                <a:spcPct val="100000"/>
              </a:lnSpc>
              <a:spcBef>
                <a:spcPts val="985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agents</a:t>
            </a:r>
            <a:r>
              <a:rPr sz="2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themselves</a:t>
            </a:r>
            <a:r>
              <a:rPr sz="2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i.e.</a:t>
            </a:r>
            <a:r>
              <a:rPr sz="2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accept</a:t>
            </a:r>
            <a:r>
              <a:rPr sz="2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electrons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oxidize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elements.</a:t>
            </a:r>
            <a:r>
              <a:rPr sz="2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oxidizer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oxidants.</a:t>
            </a:r>
            <a:endParaRPr sz="2800">
              <a:latin typeface="Times New Roman"/>
              <a:cs typeface="Times New Roman"/>
            </a:endParaRPr>
          </a:p>
          <a:p>
            <a:pPr marL="356870" marR="6350" indent="-344805">
              <a:lnSpc>
                <a:spcPct val="100000"/>
              </a:lnSpc>
              <a:spcBef>
                <a:spcPts val="1015"/>
              </a:spcBef>
              <a:tabLst>
                <a:tab pos="2039620" algn="l"/>
                <a:tab pos="3655695" algn="l"/>
                <a:tab pos="5527675" algn="l"/>
                <a:tab pos="7146290" algn="l"/>
                <a:tab pos="9408160" algn="l"/>
                <a:tab pos="10283190" algn="l"/>
              </a:tabLst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pl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:	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po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iu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di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e,	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um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e,	cer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	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su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ph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e,  iodine,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nitric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acid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(HNO3)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hydrogen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peroxide</a:t>
            </a:r>
            <a:r>
              <a:rPr sz="2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(H2O2) etc.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reducing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agents?</a:t>
            </a:r>
            <a:endParaRPr sz="2800">
              <a:latin typeface="Times New Roman"/>
              <a:cs typeface="Times New Roman"/>
            </a:endParaRPr>
          </a:p>
          <a:p>
            <a:pPr marL="356870" marR="9525" indent="-344805">
              <a:lnSpc>
                <a:spcPct val="100000"/>
              </a:lnSpc>
              <a:spcBef>
                <a:spcPts val="985"/>
              </a:spcBef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agents</a:t>
            </a:r>
            <a:r>
              <a:rPr sz="2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themselves</a:t>
            </a:r>
            <a:r>
              <a:rPr sz="2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oxidized</a:t>
            </a:r>
            <a:r>
              <a:rPr sz="2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i.e.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donate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electrons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reduce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elements.</a:t>
            </a:r>
            <a:r>
              <a:rPr sz="2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reductants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antioxidants.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1010"/>
              </a:spcBef>
              <a:tabLst>
                <a:tab pos="2188845" algn="l"/>
                <a:tab pos="3390265" algn="l"/>
                <a:tab pos="4405630" algn="l"/>
                <a:tab pos="5743575" algn="l"/>
                <a:tab pos="7347584" algn="l"/>
                <a:tab pos="8905240" algn="l"/>
                <a:tab pos="10509250" algn="l"/>
              </a:tabLst>
            </a:pPr>
            <a:r>
              <a:rPr sz="22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200" spc="5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pl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:	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	a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id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,	fer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	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ulp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e,	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ou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	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sul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e,	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  thiosulphate,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zinc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lithium,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587" y="386191"/>
            <a:ext cx="11884025" cy="422211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515"/>
              </a:spcBef>
            </a:pP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KMnO</a:t>
            </a:r>
            <a:r>
              <a:rPr sz="2475" b="1" spc="-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75" b="1" spc="36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+ 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FeSO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75" b="1" spc="330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+ 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SO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75" b="1" spc="375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→ MnSO</a:t>
            </a:r>
            <a:r>
              <a:rPr sz="2475" b="1" spc="-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75" b="1" spc="33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5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Fe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475" b="1" spc="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(SO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)3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+</a:t>
            </a:r>
            <a:r>
              <a:rPr sz="25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500" b="1" dirty="0">
                <a:solidFill>
                  <a:srgbClr val="C00000"/>
                </a:solidFill>
                <a:latin typeface="Times New Roman"/>
                <a:cs typeface="Times New Roman"/>
              </a:rPr>
              <a:t>SO</a:t>
            </a:r>
            <a:r>
              <a:rPr sz="2475" b="1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75" b="1" spc="33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+H</a:t>
            </a:r>
            <a:r>
              <a:rPr sz="2475" b="1" spc="-7" baseline="-20202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  <a:p>
            <a:pPr marL="2407920">
              <a:lnSpc>
                <a:spcPct val="100000"/>
              </a:lnSpc>
              <a:spcBef>
                <a:spcPts val="409"/>
              </a:spcBef>
            </a:pP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(Here,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electrons</a:t>
            </a:r>
            <a:r>
              <a:rPr sz="25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are transferred</a:t>
            </a:r>
            <a:r>
              <a:rPr sz="25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5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FeSO</a:t>
            </a:r>
            <a:r>
              <a:rPr sz="2475" spc="-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75" spc="33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KMnO</a:t>
            </a:r>
            <a:r>
              <a:rPr sz="2475" spc="-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05"/>
              </a:spcBef>
            </a:pPr>
            <a:r>
              <a:rPr sz="2000" spc="-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10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Mn</a:t>
            </a:r>
            <a:r>
              <a:rPr sz="25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(+7)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KMnO</a:t>
            </a:r>
            <a:r>
              <a:rPr sz="2475" spc="-15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75" spc="36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5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5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Mn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(+2)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MnSO4.</a:t>
            </a:r>
            <a:endParaRPr sz="25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390"/>
              </a:spcBef>
            </a:pPr>
            <a:r>
              <a:rPr sz="2000" spc="-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Fe(+2)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in FeSO</a:t>
            </a:r>
            <a:r>
              <a:rPr sz="2475" spc="-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75" spc="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oxidized</a:t>
            </a:r>
            <a:r>
              <a:rPr sz="25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to Fe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(+3)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 Fe2(SO</a:t>
            </a:r>
            <a:r>
              <a:rPr sz="2475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)3.</a:t>
            </a:r>
            <a:endParaRPr sz="2500">
              <a:latin typeface="Times New Roman"/>
              <a:cs typeface="Times New Roman"/>
            </a:endParaRPr>
          </a:p>
          <a:p>
            <a:pPr marL="420370" marR="55880" indent="-344805">
              <a:lnSpc>
                <a:spcPts val="2400"/>
              </a:lnSpc>
              <a:spcBef>
                <a:spcPts val="990"/>
              </a:spcBef>
              <a:tabLst>
                <a:tab pos="1298575" algn="l"/>
                <a:tab pos="2465705" algn="l"/>
                <a:tab pos="3124200" algn="l"/>
                <a:tab pos="3551554" algn="l"/>
                <a:tab pos="4917440" algn="l"/>
                <a:tab pos="5767705" algn="l"/>
                <a:tab pos="6392545" algn="l"/>
                <a:tab pos="7435215" algn="l"/>
                <a:tab pos="8093709" algn="l"/>
                <a:tab pos="8521065" algn="l"/>
                <a:tab pos="9798050" algn="l"/>
                <a:tab pos="10648950" algn="l"/>
                <a:tab pos="11060430" algn="l"/>
              </a:tabLst>
            </a:pPr>
            <a:r>
              <a:rPr sz="2000" spc="-20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000" spc="-31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hu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500" spc="-2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75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4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oxidi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ing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ag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nt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FeSO4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r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500" spc="1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uci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ag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500" spc="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cidic 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medium.</a:t>
            </a:r>
            <a:endParaRPr sz="2500">
              <a:latin typeface="Times New Roman"/>
              <a:cs typeface="Times New Roman"/>
            </a:endParaRPr>
          </a:p>
          <a:p>
            <a:pPr marL="4956810">
              <a:lnSpc>
                <a:spcPct val="100000"/>
              </a:lnSpc>
              <a:spcBef>
                <a:spcPts val="430"/>
              </a:spcBef>
            </a:pP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Half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Reaction:</a:t>
            </a:r>
            <a:endParaRPr sz="2500">
              <a:latin typeface="Times New Roman"/>
              <a:cs typeface="Times New Roman"/>
            </a:endParaRPr>
          </a:p>
          <a:p>
            <a:pPr marL="76200" marR="704850">
              <a:lnSpc>
                <a:spcPts val="3410"/>
              </a:lnSpc>
              <a:spcBef>
                <a:spcPts val="155"/>
              </a:spcBef>
            </a:pPr>
            <a:r>
              <a:rPr sz="2000" spc="-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8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5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25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titrations,</a:t>
            </a:r>
            <a:r>
              <a:rPr sz="25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5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reactions</a:t>
            </a:r>
            <a:r>
              <a:rPr sz="25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25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simultaneously,</a:t>
            </a:r>
            <a:r>
              <a:rPr sz="25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oxidation</a:t>
            </a:r>
            <a:r>
              <a:rPr sz="25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5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reduction. </a:t>
            </a:r>
            <a:r>
              <a:rPr sz="2500" spc="-6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Oxidation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reduction</a:t>
            </a:r>
            <a:r>
              <a:rPr sz="25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reactions,</a:t>
            </a:r>
            <a:r>
              <a:rPr sz="25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5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known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5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5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reactions.</a:t>
            </a:r>
            <a:endParaRPr sz="25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29"/>
              </a:spcBef>
            </a:pP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5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5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reaction: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0942" y="4631893"/>
            <a:ext cx="15322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Ce</a:t>
            </a:r>
            <a:r>
              <a:rPr sz="2475" spc="-7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+3</a:t>
            </a:r>
            <a:r>
              <a:rPr sz="2475" spc="277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Fe</a:t>
            </a:r>
            <a:r>
              <a:rPr sz="2475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+3</a:t>
            </a:r>
            <a:endParaRPr sz="2475" baseline="2525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4326" y="5498388"/>
            <a:ext cx="12712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75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+3 </a:t>
            </a:r>
            <a:r>
              <a:rPr sz="2475" spc="-292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500" spc="-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75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endParaRPr sz="2475" baseline="2525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687" y="4579223"/>
            <a:ext cx="5826125" cy="175513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123054">
              <a:lnSpc>
                <a:spcPct val="100000"/>
              </a:lnSpc>
              <a:spcBef>
                <a:spcPts val="509"/>
              </a:spcBef>
            </a:pP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Ce</a:t>
            </a:r>
            <a:r>
              <a:rPr sz="2475" spc="-7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+4</a:t>
            </a:r>
            <a:r>
              <a:rPr sz="2475" spc="330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Fe</a:t>
            </a:r>
            <a:r>
              <a:rPr sz="2475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endParaRPr sz="2475" baseline="25252">
              <a:latin typeface="Times New Roman"/>
              <a:cs typeface="Times New Roman"/>
            </a:endParaRPr>
          </a:p>
          <a:p>
            <a:pPr marL="38100">
              <a:lnSpc>
                <a:spcPts val="2830"/>
              </a:lnSpc>
              <a:spcBef>
                <a:spcPts val="409"/>
              </a:spcBef>
            </a:pPr>
            <a:r>
              <a:rPr sz="2000" spc="-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Oxidation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25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5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as:</a:t>
            </a:r>
            <a:endParaRPr sz="2500">
              <a:latin typeface="Times New Roman"/>
              <a:cs typeface="Times New Roman"/>
            </a:endParaRPr>
          </a:p>
          <a:p>
            <a:pPr marL="4739005">
              <a:lnSpc>
                <a:spcPts val="2830"/>
              </a:lnSpc>
            </a:pPr>
            <a:r>
              <a:rPr sz="3750" spc="-7" baseline="-16666" dirty="0">
                <a:solidFill>
                  <a:srgbClr val="404040"/>
                </a:solidFill>
                <a:latin typeface="Times New Roman"/>
                <a:cs typeface="Times New Roman"/>
              </a:rPr>
              <a:t>Fe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+2</a:t>
            </a:r>
            <a:endParaRPr sz="16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r>
              <a:rPr sz="2000" spc="-2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Reduction</a:t>
            </a:r>
            <a:r>
              <a:rPr sz="25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25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5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25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imes New Roman"/>
                <a:cs typeface="Times New Roman"/>
              </a:rPr>
              <a:t>as: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6560" y="6361277"/>
            <a:ext cx="12528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Ce</a:t>
            </a:r>
            <a:r>
              <a:rPr sz="2475" spc="-7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+4</a:t>
            </a:r>
            <a:r>
              <a:rPr sz="2475" spc="315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75" baseline="25252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endParaRPr sz="2475" baseline="2525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7454" y="6266789"/>
            <a:ext cx="6521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0" spc="-7" baseline="-16666" dirty="0">
                <a:solidFill>
                  <a:srgbClr val="404040"/>
                </a:solidFill>
                <a:latin typeface="Times New Roman"/>
                <a:cs typeface="Times New Roman"/>
              </a:rPr>
              <a:t>Ce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+3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09488" y="4797602"/>
            <a:ext cx="760730" cy="233045"/>
            <a:chOff x="5809488" y="4797602"/>
            <a:chExt cx="760730" cy="2330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9488" y="4797602"/>
              <a:ext cx="760260" cy="2329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28360" y="4853940"/>
              <a:ext cx="526415" cy="76200"/>
            </a:xfrm>
            <a:custGeom>
              <a:avLst/>
              <a:gdLst/>
              <a:ahLst/>
              <a:cxnLst/>
              <a:rect l="l" t="t" r="r" b="b"/>
              <a:pathLst>
                <a:path w="52641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292"/>
                  </a:lnTo>
                  <a:lnTo>
                    <a:pt x="56768" y="50292"/>
                  </a:lnTo>
                  <a:lnTo>
                    <a:pt x="51307" y="44831"/>
                  </a:lnTo>
                  <a:lnTo>
                    <a:pt x="51307" y="31368"/>
                  </a:lnTo>
                  <a:lnTo>
                    <a:pt x="56768" y="25908"/>
                  </a:lnTo>
                  <a:lnTo>
                    <a:pt x="76200" y="25908"/>
                  </a:lnTo>
                  <a:lnTo>
                    <a:pt x="76200" y="0"/>
                  </a:lnTo>
                  <a:close/>
                </a:path>
                <a:path w="526414" h="76200">
                  <a:moveTo>
                    <a:pt x="450214" y="0"/>
                  </a:moveTo>
                  <a:lnTo>
                    <a:pt x="450214" y="76200"/>
                  </a:lnTo>
                  <a:lnTo>
                    <a:pt x="502030" y="50292"/>
                  </a:lnTo>
                  <a:lnTo>
                    <a:pt x="469645" y="50292"/>
                  </a:lnTo>
                  <a:lnTo>
                    <a:pt x="475106" y="44831"/>
                  </a:lnTo>
                  <a:lnTo>
                    <a:pt x="475106" y="31368"/>
                  </a:lnTo>
                  <a:lnTo>
                    <a:pt x="469645" y="25908"/>
                  </a:lnTo>
                  <a:lnTo>
                    <a:pt x="502031" y="25908"/>
                  </a:lnTo>
                  <a:lnTo>
                    <a:pt x="450214" y="0"/>
                  </a:lnTo>
                  <a:close/>
                </a:path>
                <a:path w="526414" h="76200">
                  <a:moveTo>
                    <a:pt x="76200" y="25908"/>
                  </a:moveTo>
                  <a:lnTo>
                    <a:pt x="56768" y="25908"/>
                  </a:lnTo>
                  <a:lnTo>
                    <a:pt x="51307" y="31368"/>
                  </a:lnTo>
                  <a:lnTo>
                    <a:pt x="51307" y="44831"/>
                  </a:lnTo>
                  <a:lnTo>
                    <a:pt x="56768" y="50292"/>
                  </a:lnTo>
                  <a:lnTo>
                    <a:pt x="76200" y="50292"/>
                  </a:lnTo>
                  <a:lnTo>
                    <a:pt x="76200" y="25908"/>
                  </a:lnTo>
                  <a:close/>
                </a:path>
                <a:path w="526414" h="76200">
                  <a:moveTo>
                    <a:pt x="450214" y="25908"/>
                  </a:moveTo>
                  <a:lnTo>
                    <a:pt x="76200" y="25908"/>
                  </a:lnTo>
                  <a:lnTo>
                    <a:pt x="76200" y="50292"/>
                  </a:lnTo>
                  <a:lnTo>
                    <a:pt x="450214" y="50292"/>
                  </a:lnTo>
                  <a:lnTo>
                    <a:pt x="450214" y="25908"/>
                  </a:lnTo>
                  <a:close/>
                </a:path>
                <a:path w="526414" h="76200">
                  <a:moveTo>
                    <a:pt x="502031" y="25908"/>
                  </a:moveTo>
                  <a:lnTo>
                    <a:pt x="469645" y="25908"/>
                  </a:lnTo>
                  <a:lnTo>
                    <a:pt x="475106" y="31368"/>
                  </a:lnTo>
                  <a:lnTo>
                    <a:pt x="475106" y="44831"/>
                  </a:lnTo>
                  <a:lnTo>
                    <a:pt x="469645" y="50292"/>
                  </a:lnTo>
                  <a:lnTo>
                    <a:pt x="502030" y="50292"/>
                  </a:lnTo>
                  <a:lnTo>
                    <a:pt x="526414" y="38100"/>
                  </a:lnTo>
                  <a:lnTo>
                    <a:pt x="502031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47359" y="5599176"/>
            <a:ext cx="760730" cy="233045"/>
            <a:chOff x="5547359" y="5599176"/>
            <a:chExt cx="760730" cy="23304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59" y="5599176"/>
              <a:ext cx="760260" cy="2329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66231" y="5655564"/>
              <a:ext cx="526415" cy="76200"/>
            </a:xfrm>
            <a:custGeom>
              <a:avLst/>
              <a:gdLst/>
              <a:ahLst/>
              <a:cxnLst/>
              <a:rect l="l" t="t" r="r" b="b"/>
              <a:pathLst>
                <a:path w="52641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292"/>
                  </a:lnTo>
                  <a:lnTo>
                    <a:pt x="56768" y="50292"/>
                  </a:lnTo>
                  <a:lnTo>
                    <a:pt x="51307" y="44831"/>
                  </a:lnTo>
                  <a:lnTo>
                    <a:pt x="51307" y="31369"/>
                  </a:lnTo>
                  <a:lnTo>
                    <a:pt x="56768" y="25908"/>
                  </a:lnTo>
                  <a:lnTo>
                    <a:pt x="76200" y="25908"/>
                  </a:lnTo>
                  <a:lnTo>
                    <a:pt x="76200" y="0"/>
                  </a:lnTo>
                  <a:close/>
                </a:path>
                <a:path w="526414" h="76200">
                  <a:moveTo>
                    <a:pt x="450214" y="0"/>
                  </a:moveTo>
                  <a:lnTo>
                    <a:pt x="450214" y="76200"/>
                  </a:lnTo>
                  <a:lnTo>
                    <a:pt x="502030" y="50292"/>
                  </a:lnTo>
                  <a:lnTo>
                    <a:pt x="469645" y="50292"/>
                  </a:lnTo>
                  <a:lnTo>
                    <a:pt x="475106" y="44831"/>
                  </a:lnTo>
                  <a:lnTo>
                    <a:pt x="475106" y="31369"/>
                  </a:lnTo>
                  <a:lnTo>
                    <a:pt x="469645" y="25908"/>
                  </a:lnTo>
                  <a:lnTo>
                    <a:pt x="502031" y="25908"/>
                  </a:lnTo>
                  <a:lnTo>
                    <a:pt x="450214" y="0"/>
                  </a:lnTo>
                  <a:close/>
                </a:path>
                <a:path w="526414" h="76200">
                  <a:moveTo>
                    <a:pt x="76200" y="25908"/>
                  </a:moveTo>
                  <a:lnTo>
                    <a:pt x="56768" y="25908"/>
                  </a:lnTo>
                  <a:lnTo>
                    <a:pt x="51307" y="31369"/>
                  </a:lnTo>
                  <a:lnTo>
                    <a:pt x="51307" y="44831"/>
                  </a:lnTo>
                  <a:lnTo>
                    <a:pt x="56768" y="50292"/>
                  </a:lnTo>
                  <a:lnTo>
                    <a:pt x="76200" y="50292"/>
                  </a:lnTo>
                  <a:lnTo>
                    <a:pt x="76200" y="25908"/>
                  </a:lnTo>
                  <a:close/>
                </a:path>
                <a:path w="526414" h="76200">
                  <a:moveTo>
                    <a:pt x="450214" y="25908"/>
                  </a:moveTo>
                  <a:lnTo>
                    <a:pt x="76200" y="25908"/>
                  </a:lnTo>
                  <a:lnTo>
                    <a:pt x="76200" y="50292"/>
                  </a:lnTo>
                  <a:lnTo>
                    <a:pt x="450214" y="50292"/>
                  </a:lnTo>
                  <a:lnTo>
                    <a:pt x="450214" y="25908"/>
                  </a:lnTo>
                  <a:close/>
                </a:path>
                <a:path w="526414" h="76200">
                  <a:moveTo>
                    <a:pt x="502031" y="25908"/>
                  </a:moveTo>
                  <a:lnTo>
                    <a:pt x="469645" y="25908"/>
                  </a:lnTo>
                  <a:lnTo>
                    <a:pt x="475106" y="31369"/>
                  </a:lnTo>
                  <a:lnTo>
                    <a:pt x="475106" y="44831"/>
                  </a:lnTo>
                  <a:lnTo>
                    <a:pt x="469645" y="50292"/>
                  </a:lnTo>
                  <a:lnTo>
                    <a:pt x="502030" y="50292"/>
                  </a:lnTo>
                  <a:lnTo>
                    <a:pt x="526414" y="38100"/>
                  </a:lnTo>
                  <a:lnTo>
                    <a:pt x="502031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74664" y="6541003"/>
            <a:ext cx="760730" cy="233045"/>
            <a:chOff x="6074664" y="6541003"/>
            <a:chExt cx="760730" cy="23304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4664" y="6541003"/>
              <a:ext cx="760260" cy="2329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93536" y="6597396"/>
              <a:ext cx="526415" cy="76200"/>
            </a:xfrm>
            <a:custGeom>
              <a:avLst/>
              <a:gdLst/>
              <a:ahLst/>
              <a:cxnLst/>
              <a:rect l="l" t="t" r="r" b="b"/>
              <a:pathLst>
                <a:path w="52641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291"/>
                  </a:lnTo>
                  <a:lnTo>
                    <a:pt x="56768" y="50291"/>
                  </a:lnTo>
                  <a:lnTo>
                    <a:pt x="51308" y="44830"/>
                  </a:lnTo>
                  <a:lnTo>
                    <a:pt x="51308" y="31368"/>
                  </a:lnTo>
                  <a:lnTo>
                    <a:pt x="56768" y="25907"/>
                  </a:lnTo>
                  <a:lnTo>
                    <a:pt x="76200" y="25907"/>
                  </a:lnTo>
                  <a:lnTo>
                    <a:pt x="76200" y="0"/>
                  </a:lnTo>
                  <a:close/>
                </a:path>
                <a:path w="526415" h="76200">
                  <a:moveTo>
                    <a:pt x="450214" y="0"/>
                  </a:moveTo>
                  <a:lnTo>
                    <a:pt x="450214" y="76199"/>
                  </a:lnTo>
                  <a:lnTo>
                    <a:pt x="502031" y="50291"/>
                  </a:lnTo>
                  <a:lnTo>
                    <a:pt x="469645" y="50291"/>
                  </a:lnTo>
                  <a:lnTo>
                    <a:pt x="475107" y="44830"/>
                  </a:lnTo>
                  <a:lnTo>
                    <a:pt x="475107" y="31368"/>
                  </a:lnTo>
                  <a:lnTo>
                    <a:pt x="469645" y="25907"/>
                  </a:lnTo>
                  <a:lnTo>
                    <a:pt x="502031" y="25907"/>
                  </a:lnTo>
                  <a:lnTo>
                    <a:pt x="450214" y="0"/>
                  </a:lnTo>
                  <a:close/>
                </a:path>
                <a:path w="526415" h="76200">
                  <a:moveTo>
                    <a:pt x="76200" y="25907"/>
                  </a:moveTo>
                  <a:lnTo>
                    <a:pt x="56768" y="25907"/>
                  </a:lnTo>
                  <a:lnTo>
                    <a:pt x="51308" y="31368"/>
                  </a:lnTo>
                  <a:lnTo>
                    <a:pt x="51308" y="44830"/>
                  </a:lnTo>
                  <a:lnTo>
                    <a:pt x="56768" y="50291"/>
                  </a:lnTo>
                  <a:lnTo>
                    <a:pt x="76200" y="50291"/>
                  </a:lnTo>
                  <a:lnTo>
                    <a:pt x="76200" y="25907"/>
                  </a:lnTo>
                  <a:close/>
                </a:path>
                <a:path w="526415" h="76200">
                  <a:moveTo>
                    <a:pt x="450214" y="25907"/>
                  </a:moveTo>
                  <a:lnTo>
                    <a:pt x="76200" y="25907"/>
                  </a:lnTo>
                  <a:lnTo>
                    <a:pt x="76200" y="50291"/>
                  </a:lnTo>
                  <a:lnTo>
                    <a:pt x="450214" y="50291"/>
                  </a:lnTo>
                  <a:lnTo>
                    <a:pt x="450214" y="25907"/>
                  </a:lnTo>
                  <a:close/>
                </a:path>
                <a:path w="526415" h="76200">
                  <a:moveTo>
                    <a:pt x="502031" y="25907"/>
                  </a:moveTo>
                  <a:lnTo>
                    <a:pt x="469645" y="25907"/>
                  </a:lnTo>
                  <a:lnTo>
                    <a:pt x="475107" y="31368"/>
                  </a:lnTo>
                  <a:lnTo>
                    <a:pt x="475107" y="44830"/>
                  </a:lnTo>
                  <a:lnTo>
                    <a:pt x="469645" y="50291"/>
                  </a:lnTo>
                  <a:lnTo>
                    <a:pt x="502031" y="50291"/>
                  </a:lnTo>
                  <a:lnTo>
                    <a:pt x="526414" y="38099"/>
                  </a:lnTo>
                  <a:lnTo>
                    <a:pt x="502031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4215"/>
            <a:ext cx="448309" cy="2844165"/>
          </a:xfrm>
          <a:custGeom>
            <a:avLst/>
            <a:gdLst/>
            <a:ahLst/>
            <a:cxnLst/>
            <a:rect l="l" t="t" r="r" b="b"/>
            <a:pathLst>
              <a:path w="448309" h="2844165">
                <a:moveTo>
                  <a:pt x="0" y="0"/>
                </a:moveTo>
                <a:lnTo>
                  <a:pt x="0" y="2843783"/>
                </a:lnTo>
                <a:lnTo>
                  <a:pt x="448056" y="2843783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76" y="217170"/>
            <a:ext cx="8567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Detection</a:t>
            </a:r>
            <a:r>
              <a:rPr sz="3600" spc="-2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of</a:t>
            </a:r>
            <a:r>
              <a:rPr sz="3600" spc="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End</a:t>
            </a:r>
            <a:r>
              <a:rPr sz="3600" spc="1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Point</a:t>
            </a:r>
            <a:r>
              <a:rPr sz="3600" spc="-2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In</a:t>
            </a:r>
            <a:r>
              <a:rPr sz="3600" spc="-1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Redox</a:t>
            </a:r>
            <a:r>
              <a:rPr sz="3600" spc="-6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Titrations: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3540" y="1123832"/>
            <a:ext cx="10895965" cy="5142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1616075" algn="l"/>
                <a:tab pos="3155950" algn="l"/>
                <a:tab pos="3786504" algn="l"/>
                <a:tab pos="4262755" algn="l"/>
                <a:tab pos="5052060" algn="l"/>
                <a:tab pos="5469890" algn="l"/>
                <a:tab pos="6417945" algn="l"/>
                <a:tab pos="7820659" algn="l"/>
                <a:tab pos="8237855" algn="l"/>
                <a:tab pos="9795510" algn="l"/>
                <a:tab pos="10368915" algn="l"/>
              </a:tabLst>
            </a:pP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ll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w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rs	c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	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r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	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	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	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  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point.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665"/>
              </a:spcBef>
              <a:buClr>
                <a:srgbClr val="90C225"/>
              </a:buClr>
              <a:buSzPct val="78571"/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indicators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695"/>
              </a:spcBef>
              <a:buClr>
                <a:srgbClr val="90C225"/>
              </a:buClr>
              <a:buSzPct val="78571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Self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indicators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690"/>
              </a:spcBef>
              <a:buClr>
                <a:srgbClr val="90C225"/>
              </a:buClr>
              <a:buSzPct val="78571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8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indicators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665"/>
              </a:spcBef>
              <a:buClr>
                <a:srgbClr val="90C225"/>
              </a:buClr>
              <a:buSzPct val="78571"/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Specific</a:t>
            </a:r>
            <a:r>
              <a:rPr sz="2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indicators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690"/>
              </a:spcBef>
              <a:buClr>
                <a:srgbClr val="90C225"/>
              </a:buClr>
              <a:buSzPct val="78571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Potentiometric</a:t>
            </a:r>
            <a:r>
              <a:rPr sz="2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methods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876" y="115316"/>
            <a:ext cx="11485245" cy="264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200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Internal</a:t>
            </a:r>
            <a:r>
              <a:rPr sz="2200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200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redox</a:t>
            </a:r>
            <a:r>
              <a:rPr sz="2200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indicators</a:t>
            </a:r>
            <a:r>
              <a:rPr sz="2200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2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indicators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(also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oxidation-reduction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indicators)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undergo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oxidation-reduction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equivalence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point.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725"/>
              </a:spcBef>
              <a:tabLst>
                <a:tab pos="356870" algn="l"/>
              </a:tabLst>
            </a:pPr>
            <a:r>
              <a:rPr sz="175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indicator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colour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oxidized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Thus,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end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marked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ts val="2510"/>
              </a:lnSpc>
            </a:pP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colour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change.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redox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indicators: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lr>
                <a:srgbClr val="90C225"/>
              </a:buClr>
              <a:buSzPct val="7954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Metal-organic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complexes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(Eg.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phenanthroline)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lr>
                <a:srgbClr val="90C225"/>
              </a:buClr>
              <a:buSzPct val="79545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True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organic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(Eg.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 Methylene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blue)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821055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e.g.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Diphenylamine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Ferroin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476" y="4455297"/>
            <a:ext cx="8682990" cy="18738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85"/>
              </a:spcBef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sz="2200" spc="5" dirty="0">
                <a:solidFill>
                  <a:srgbClr val="FF0000"/>
                </a:solidFill>
                <a:latin typeface="Times New Roman"/>
                <a:cs typeface="Times New Roman"/>
              </a:rPr>
              <a:t>Self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indicators:</a:t>
            </a:r>
            <a:r>
              <a:rPr sz="22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coloured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substance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 act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indicator.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85"/>
              </a:spcBef>
              <a:tabLst>
                <a:tab pos="382270" algn="l"/>
              </a:tabLst>
            </a:pPr>
            <a:r>
              <a:rPr sz="175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 example: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potassium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permanganate,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ceric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ammonium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sulphate,</a:t>
            </a:r>
            <a:r>
              <a:rPr sz="22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iodine.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  <a:tabLst>
                <a:tab pos="382270" algn="l"/>
              </a:tabLst>
            </a:pPr>
            <a:r>
              <a:rPr sz="175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KMnO4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gets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redox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titration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follows:</a:t>
            </a:r>
            <a:endParaRPr sz="2200">
              <a:latin typeface="Times New Roman"/>
              <a:cs typeface="Times New Roman"/>
            </a:endParaRPr>
          </a:p>
          <a:p>
            <a:pPr marL="3745229">
              <a:lnSpc>
                <a:spcPct val="100000"/>
              </a:lnSpc>
              <a:spcBef>
                <a:spcPts val="1010"/>
              </a:spcBef>
              <a:tabLst>
                <a:tab pos="6220460" algn="l"/>
              </a:tabLst>
            </a:pP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MnO</a:t>
            </a:r>
            <a:r>
              <a:rPr sz="2175" spc="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175" spc="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175" spc="232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4H</a:t>
            </a:r>
            <a:r>
              <a:rPr sz="217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+	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Mn</a:t>
            </a:r>
            <a:r>
              <a:rPr sz="2175" spc="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-44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75" spc="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175" spc="232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4H</a:t>
            </a:r>
            <a:r>
              <a:rPr sz="2175" spc="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15" y="3294507"/>
            <a:ext cx="5312696" cy="847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7888" y="2718816"/>
            <a:ext cx="3011424" cy="18562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641829" y="6154225"/>
            <a:ext cx="708660" cy="138430"/>
            <a:chOff x="5641829" y="6154225"/>
            <a:chExt cx="708660" cy="1384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1829" y="6154225"/>
              <a:ext cx="708519" cy="1379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66231" y="6157036"/>
              <a:ext cx="665480" cy="86995"/>
            </a:xfrm>
            <a:custGeom>
              <a:avLst/>
              <a:gdLst/>
              <a:ahLst/>
              <a:cxnLst/>
              <a:rect l="l" t="t" r="r" b="b"/>
              <a:pathLst>
                <a:path w="665479" h="86995">
                  <a:moveTo>
                    <a:pt x="75437" y="10680"/>
                  </a:moveTo>
                  <a:lnTo>
                    <a:pt x="0" y="50355"/>
                  </a:lnTo>
                  <a:lnTo>
                    <a:pt x="76962" y="86855"/>
                  </a:lnTo>
                  <a:lnTo>
                    <a:pt x="76452" y="61366"/>
                  </a:lnTo>
                  <a:lnTo>
                    <a:pt x="57022" y="61366"/>
                  </a:lnTo>
                  <a:lnTo>
                    <a:pt x="51434" y="56019"/>
                  </a:lnTo>
                  <a:lnTo>
                    <a:pt x="51180" y="42557"/>
                  </a:lnTo>
                  <a:lnTo>
                    <a:pt x="56514" y="36982"/>
                  </a:lnTo>
                  <a:lnTo>
                    <a:pt x="75956" y="36577"/>
                  </a:lnTo>
                  <a:lnTo>
                    <a:pt x="75437" y="10680"/>
                  </a:lnTo>
                  <a:close/>
                </a:path>
                <a:path w="665479" h="86995">
                  <a:moveTo>
                    <a:pt x="641754" y="25488"/>
                  </a:moveTo>
                  <a:lnTo>
                    <a:pt x="607948" y="25488"/>
                  </a:lnTo>
                  <a:lnTo>
                    <a:pt x="613537" y="30835"/>
                  </a:lnTo>
                  <a:lnTo>
                    <a:pt x="613663" y="37566"/>
                  </a:lnTo>
                  <a:lnTo>
                    <a:pt x="613917" y="44297"/>
                  </a:lnTo>
                  <a:lnTo>
                    <a:pt x="608456" y="49872"/>
                  </a:lnTo>
                  <a:lnTo>
                    <a:pt x="589099" y="50276"/>
                  </a:lnTo>
                  <a:lnTo>
                    <a:pt x="589660" y="76174"/>
                  </a:lnTo>
                  <a:lnTo>
                    <a:pt x="664971" y="36499"/>
                  </a:lnTo>
                  <a:lnTo>
                    <a:pt x="641754" y="25488"/>
                  </a:lnTo>
                  <a:close/>
                </a:path>
                <a:path w="665479" h="86995">
                  <a:moveTo>
                    <a:pt x="75956" y="36577"/>
                  </a:moveTo>
                  <a:lnTo>
                    <a:pt x="56514" y="36982"/>
                  </a:lnTo>
                  <a:lnTo>
                    <a:pt x="51180" y="42557"/>
                  </a:lnTo>
                  <a:lnTo>
                    <a:pt x="51434" y="56019"/>
                  </a:lnTo>
                  <a:lnTo>
                    <a:pt x="57022" y="61366"/>
                  </a:lnTo>
                  <a:lnTo>
                    <a:pt x="76443" y="60962"/>
                  </a:lnTo>
                  <a:lnTo>
                    <a:pt x="75956" y="36577"/>
                  </a:lnTo>
                  <a:close/>
                </a:path>
                <a:path w="665479" h="86995">
                  <a:moveTo>
                    <a:pt x="76443" y="60962"/>
                  </a:moveTo>
                  <a:lnTo>
                    <a:pt x="57022" y="61366"/>
                  </a:lnTo>
                  <a:lnTo>
                    <a:pt x="76452" y="61366"/>
                  </a:lnTo>
                  <a:lnTo>
                    <a:pt x="76443" y="60962"/>
                  </a:lnTo>
                  <a:close/>
                </a:path>
                <a:path w="665479" h="86995">
                  <a:moveTo>
                    <a:pt x="588571" y="25892"/>
                  </a:moveTo>
                  <a:lnTo>
                    <a:pt x="75956" y="36577"/>
                  </a:lnTo>
                  <a:lnTo>
                    <a:pt x="76443" y="60962"/>
                  </a:lnTo>
                  <a:lnTo>
                    <a:pt x="589099" y="50276"/>
                  </a:lnTo>
                  <a:lnTo>
                    <a:pt x="588571" y="25892"/>
                  </a:lnTo>
                  <a:close/>
                </a:path>
                <a:path w="665479" h="86995">
                  <a:moveTo>
                    <a:pt x="607948" y="25488"/>
                  </a:moveTo>
                  <a:lnTo>
                    <a:pt x="588571" y="25892"/>
                  </a:lnTo>
                  <a:lnTo>
                    <a:pt x="589099" y="50276"/>
                  </a:lnTo>
                  <a:lnTo>
                    <a:pt x="608456" y="49872"/>
                  </a:lnTo>
                  <a:lnTo>
                    <a:pt x="613917" y="44297"/>
                  </a:lnTo>
                  <a:lnTo>
                    <a:pt x="613663" y="37566"/>
                  </a:lnTo>
                  <a:lnTo>
                    <a:pt x="613537" y="30835"/>
                  </a:lnTo>
                  <a:lnTo>
                    <a:pt x="607948" y="25488"/>
                  </a:lnTo>
                  <a:close/>
                </a:path>
                <a:path w="665479" h="86995">
                  <a:moveTo>
                    <a:pt x="588009" y="0"/>
                  </a:moveTo>
                  <a:lnTo>
                    <a:pt x="588571" y="25892"/>
                  </a:lnTo>
                  <a:lnTo>
                    <a:pt x="607948" y="25488"/>
                  </a:lnTo>
                  <a:lnTo>
                    <a:pt x="641754" y="25488"/>
                  </a:lnTo>
                  <a:lnTo>
                    <a:pt x="588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</TotalTime>
  <Words>2026</Words>
  <Application>Microsoft Office PowerPoint</Application>
  <PresentationFormat>Widescreen</PresentationFormat>
  <Paragraphs>243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MT</vt:lpstr>
      <vt:lpstr>Corbel</vt:lpstr>
      <vt:lpstr>Lucida Sans Unicode</vt:lpstr>
      <vt:lpstr>Times New Roman</vt:lpstr>
      <vt:lpstr>Trebuchet MS</vt:lpstr>
      <vt:lpstr>Wingdings</vt:lpstr>
      <vt:lpstr>Parallax</vt:lpstr>
      <vt:lpstr>Unit: IV  REDOX TITRATION</vt:lpstr>
      <vt:lpstr>Introduction:</vt:lpstr>
      <vt:lpstr>Oxidation &amp; Reduction</vt:lpstr>
      <vt:lpstr>PowerPoint Presentation</vt:lpstr>
      <vt:lpstr>PowerPoint Presentation</vt:lpstr>
      <vt:lpstr>Oxidizing &amp; Reducing Agents</vt:lpstr>
      <vt:lpstr>PowerPoint Presentation</vt:lpstr>
      <vt:lpstr>Detection of End Point In Redox Titrations:</vt:lpstr>
      <vt:lpstr>PowerPoint Presentation</vt:lpstr>
      <vt:lpstr>PowerPoint Presentation</vt:lpstr>
      <vt:lpstr>PowerPoint Presentation</vt:lpstr>
      <vt:lpstr>TYPES OF REDOX TITRATIONS</vt:lpstr>
      <vt:lpstr>1. Iodometry &amp; Iodimetry (Iodine Titration)</vt:lpstr>
      <vt:lpstr>PowerPoint Presentation</vt:lpstr>
      <vt:lpstr>PowerPoint Presentation</vt:lpstr>
      <vt:lpstr>Conditions for Iodimetric Titrations:</vt:lpstr>
      <vt:lpstr>PowerPoint Presentation</vt:lpstr>
      <vt:lpstr>PowerPoint Presentation</vt:lpstr>
      <vt:lpstr>PowerPoint Presentation</vt:lpstr>
      <vt:lpstr>2. Bromatometry</vt:lpstr>
      <vt:lpstr>PowerPoint Presentation</vt:lpstr>
      <vt:lpstr>PowerPoint Presentation</vt:lpstr>
      <vt:lpstr>3. Cerimetry</vt:lpstr>
      <vt:lpstr>PowerPoint Presentation</vt:lpstr>
      <vt:lpstr>Advantages of Cerimetry over Pemanganometry:</vt:lpstr>
      <vt:lpstr>PowerPoint Presentation</vt:lpstr>
      <vt:lpstr>4.Permagnometry</vt:lpstr>
      <vt:lpstr>PowerPoint Presentation</vt:lpstr>
      <vt:lpstr>PowerPoint Presentation</vt:lpstr>
      <vt:lpstr>5.Dichrometry</vt:lpstr>
      <vt:lpstr>PowerPoint Presentation</vt:lpstr>
      <vt:lpstr>PowerPoint Presentation</vt:lpstr>
      <vt:lpstr>PowerPoint Presentation</vt:lpstr>
      <vt:lpstr>Question Bank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Unit: IV  REDOX TITRATION</dc:title>
  <dc:creator>BHOMI</dc:creator>
  <cp:lastModifiedBy>Windows User</cp:lastModifiedBy>
  <cp:revision>1</cp:revision>
  <dcterms:created xsi:type="dcterms:W3CDTF">2024-11-21T07:23:37Z</dcterms:created>
  <dcterms:modified xsi:type="dcterms:W3CDTF">2024-11-21T07:30:01Z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2024-11-21T00:00:00Z</vt:filetime>
  </property>
</Properties>
</file>