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59" r:id="rId5"/>
    <p:sldId id="262" r:id="rId6"/>
    <p:sldId id="306" r:id="rId7"/>
    <p:sldId id="307" r:id="rId8"/>
    <p:sldId id="308" r:id="rId9"/>
    <p:sldId id="260" r:id="rId10"/>
    <p:sldId id="263" r:id="rId11"/>
    <p:sldId id="264" r:id="rId12"/>
    <p:sldId id="298" r:id="rId13"/>
    <p:sldId id="299" r:id="rId14"/>
    <p:sldId id="300" r:id="rId15"/>
    <p:sldId id="301" r:id="rId16"/>
    <p:sldId id="302" r:id="rId17"/>
    <p:sldId id="265" r:id="rId18"/>
    <p:sldId id="276" r:id="rId19"/>
    <p:sldId id="266" r:id="rId20"/>
    <p:sldId id="267" r:id="rId21"/>
    <p:sldId id="297" r:id="rId22"/>
    <p:sldId id="268" r:id="rId23"/>
    <p:sldId id="269" r:id="rId24"/>
    <p:sldId id="270" r:id="rId25"/>
    <p:sldId id="275" r:id="rId26"/>
    <p:sldId id="271" r:id="rId27"/>
    <p:sldId id="274" r:id="rId28"/>
    <p:sldId id="273" r:id="rId29"/>
    <p:sldId id="277" r:id="rId30"/>
    <p:sldId id="284" r:id="rId31"/>
    <p:sldId id="309" r:id="rId32"/>
    <p:sldId id="278" r:id="rId33"/>
    <p:sldId id="283" r:id="rId34"/>
    <p:sldId id="285" r:id="rId35"/>
    <p:sldId id="291" r:id="rId36"/>
    <p:sldId id="286" r:id="rId37"/>
    <p:sldId id="310"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15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G:\&#160;\release%20kinetic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G:\&#160;\release%20kinetic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a:t>Zero order kinetic</a:t>
            </a:r>
          </a:p>
        </c:rich>
      </c:tx>
      <c:layout/>
      <c:overlay val="0"/>
    </c:title>
    <c:autoTitleDeleted val="0"/>
    <c:plotArea>
      <c:layout>
        <c:manualLayout>
          <c:layoutTarget val="inner"/>
          <c:xMode val="edge"/>
          <c:yMode val="edge"/>
          <c:x val="0.26413121436743475"/>
          <c:y val="0.21795166229221349"/>
          <c:w val="0.53030409660330968"/>
          <c:h val="0.56728015058723691"/>
        </c:manualLayout>
      </c:layout>
      <c:scatterChart>
        <c:scatterStyle val="lineMarker"/>
        <c:varyColors val="0"/>
        <c:ser>
          <c:idx val="0"/>
          <c:order val="0"/>
          <c:tx>
            <c:v>SD 1:4</c:v>
          </c:tx>
          <c:trendline>
            <c:trendlineType val="linear"/>
            <c:dispRSqr val="1"/>
            <c:dispEq val="1"/>
            <c:trendlineLbl>
              <c:layout>
                <c:manualLayout>
                  <c:x val="0.33815042350475433"/>
                  <c:y val="-0.19806581869573994"/>
                </c:manualLayout>
              </c:layout>
              <c:numFmt formatCode="General" sourceLinked="0"/>
            </c:trendlineLbl>
          </c:trendline>
          <c:xVal>
            <c:numRef>
              <c:f>Sheet1!$A$3:$A$9</c:f>
              <c:numCache>
                <c:formatCode>General</c:formatCode>
                <c:ptCount val="7"/>
                <c:pt idx="0">
                  <c:v>0</c:v>
                </c:pt>
                <c:pt idx="1">
                  <c:v>10</c:v>
                </c:pt>
                <c:pt idx="2">
                  <c:v>20</c:v>
                </c:pt>
                <c:pt idx="3">
                  <c:v>30</c:v>
                </c:pt>
                <c:pt idx="4">
                  <c:v>40</c:v>
                </c:pt>
                <c:pt idx="5">
                  <c:v>50</c:v>
                </c:pt>
                <c:pt idx="6">
                  <c:v>60</c:v>
                </c:pt>
              </c:numCache>
            </c:numRef>
          </c:xVal>
          <c:yVal>
            <c:numRef>
              <c:f>Sheet1!$F$3:$F$10</c:f>
              <c:numCache>
                <c:formatCode>0.00</c:formatCode>
                <c:ptCount val="8"/>
                <c:pt idx="0" formatCode="General">
                  <c:v>0</c:v>
                </c:pt>
                <c:pt idx="1">
                  <c:v>6.4799999999999995</c:v>
                </c:pt>
                <c:pt idx="2">
                  <c:v>9.8742857142857154</c:v>
                </c:pt>
                <c:pt idx="3">
                  <c:v>13.525714285714287</c:v>
                </c:pt>
                <c:pt idx="4">
                  <c:v>16.920000000000002</c:v>
                </c:pt>
                <c:pt idx="5">
                  <c:v>23.965714285714274</c:v>
                </c:pt>
                <c:pt idx="6">
                  <c:v>29.982857142857139</c:v>
                </c:pt>
                <c:pt idx="7">
                  <c:v>72.514285714285691</c:v>
                </c:pt>
              </c:numCache>
            </c:numRef>
          </c:yVal>
          <c:smooth val="0"/>
          <c:extLst>
            <c:ext xmlns:c16="http://schemas.microsoft.com/office/drawing/2014/chart" uri="{C3380CC4-5D6E-409C-BE32-E72D297353CC}">
              <c16:uniqueId val="{00000000-7D39-4E69-B154-6F1FC0D88322}"/>
            </c:ext>
          </c:extLst>
        </c:ser>
        <c:dLbls>
          <c:showLegendKey val="0"/>
          <c:showVal val="0"/>
          <c:showCatName val="0"/>
          <c:showSerName val="0"/>
          <c:showPercent val="0"/>
          <c:showBubbleSize val="0"/>
        </c:dLbls>
        <c:axId val="57842688"/>
        <c:axId val="59462784"/>
      </c:scatterChart>
      <c:valAx>
        <c:axId val="57842688"/>
        <c:scaling>
          <c:orientation val="minMax"/>
        </c:scaling>
        <c:delete val="0"/>
        <c:axPos val="b"/>
        <c:title>
          <c:tx>
            <c:rich>
              <a:bodyPr/>
              <a:lstStyle/>
              <a:p>
                <a:pPr>
                  <a:defRPr/>
                </a:pPr>
                <a:r>
                  <a:rPr lang="en-US"/>
                  <a:t>time</a:t>
                </a:r>
              </a:p>
            </c:rich>
          </c:tx>
          <c:layout/>
          <c:overlay val="0"/>
        </c:title>
        <c:numFmt formatCode="General" sourceLinked="1"/>
        <c:majorTickMark val="out"/>
        <c:minorTickMark val="none"/>
        <c:tickLblPos val="nextTo"/>
        <c:crossAx val="59462784"/>
        <c:crosses val="autoZero"/>
        <c:crossBetween val="midCat"/>
      </c:valAx>
      <c:valAx>
        <c:axId val="59462784"/>
        <c:scaling>
          <c:orientation val="minMax"/>
          <c:max val="60"/>
          <c:min val="0"/>
        </c:scaling>
        <c:delete val="0"/>
        <c:axPos val="l"/>
        <c:title>
          <c:tx>
            <c:rich>
              <a:bodyPr rot="-5400000" vert="horz"/>
              <a:lstStyle/>
              <a:p>
                <a:pPr>
                  <a:defRPr/>
                </a:pPr>
                <a:r>
                  <a:rPr lang="en-US"/>
                  <a:t>% drug release</a:t>
                </a:r>
              </a:p>
            </c:rich>
          </c:tx>
          <c:layout/>
          <c:overlay val="0"/>
        </c:title>
        <c:numFmt formatCode="General" sourceLinked="1"/>
        <c:majorTickMark val="out"/>
        <c:minorTickMark val="none"/>
        <c:tickLblPos val="nextTo"/>
        <c:crossAx val="57842688"/>
        <c:crosses val="autoZero"/>
        <c:crossBetween val="midCat"/>
        <c:majorUnit val="10"/>
        <c:minorUnit val="2"/>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en-US" sz="1200"/>
              <a:t>First order kinetic</a:t>
            </a:r>
          </a:p>
        </c:rich>
      </c:tx>
      <c:layout/>
      <c:overlay val="0"/>
    </c:title>
    <c:autoTitleDeleted val="0"/>
    <c:plotArea>
      <c:layout>
        <c:manualLayout>
          <c:layoutTarget val="inner"/>
          <c:xMode val="edge"/>
          <c:yMode val="edge"/>
          <c:x val="0.16828028680323037"/>
          <c:y val="0.26327682132952873"/>
          <c:w val="0.76223046831789765"/>
          <c:h val="0.528534674621018"/>
        </c:manualLayout>
      </c:layout>
      <c:scatterChart>
        <c:scatterStyle val="lineMarker"/>
        <c:varyColors val="0"/>
        <c:ser>
          <c:idx val="0"/>
          <c:order val="0"/>
          <c:tx>
            <c:v>SD 1:4 First order</c:v>
          </c:tx>
          <c:trendline>
            <c:trendlineType val="linear"/>
            <c:dispRSqr val="1"/>
            <c:dispEq val="1"/>
            <c:trendlineLbl>
              <c:layout>
                <c:manualLayout>
                  <c:x val="0.27586287346265725"/>
                  <c:y val="0.19126890435988092"/>
                </c:manualLayout>
              </c:layout>
              <c:numFmt formatCode="General" sourceLinked="0"/>
            </c:trendlineLbl>
          </c:trendline>
          <c:xVal>
            <c:numRef>
              <c:f>Sheet1!$A$3:$A$9</c:f>
              <c:numCache>
                <c:formatCode>General</c:formatCode>
                <c:ptCount val="7"/>
                <c:pt idx="0">
                  <c:v>0</c:v>
                </c:pt>
                <c:pt idx="1">
                  <c:v>10</c:v>
                </c:pt>
                <c:pt idx="2">
                  <c:v>20</c:v>
                </c:pt>
                <c:pt idx="3">
                  <c:v>30</c:v>
                </c:pt>
                <c:pt idx="4">
                  <c:v>40</c:v>
                </c:pt>
                <c:pt idx="5">
                  <c:v>50</c:v>
                </c:pt>
                <c:pt idx="6">
                  <c:v>60</c:v>
                </c:pt>
              </c:numCache>
            </c:numRef>
          </c:xVal>
          <c:yVal>
            <c:numRef>
              <c:f>Sheet1!$G$3:$G$10</c:f>
              <c:numCache>
                <c:formatCode>General</c:formatCode>
                <c:ptCount val="8"/>
                <c:pt idx="1">
                  <c:v>0.81157500587059328</c:v>
                </c:pt>
                <c:pt idx="2">
                  <c:v>0.9945056894565798</c:v>
                </c:pt>
                <c:pt idx="3">
                  <c:v>1.1311602092427882</c:v>
                </c:pt>
                <c:pt idx="4">
                  <c:v>1.2284003587030048</c:v>
                </c:pt>
                <c:pt idx="5">
                  <c:v>1.3795903774430303</c:v>
                </c:pt>
                <c:pt idx="6">
                  <c:v>1.4768730155120442</c:v>
                </c:pt>
              </c:numCache>
            </c:numRef>
          </c:yVal>
          <c:smooth val="0"/>
          <c:extLst>
            <c:ext xmlns:c16="http://schemas.microsoft.com/office/drawing/2014/chart" uri="{C3380CC4-5D6E-409C-BE32-E72D297353CC}">
              <c16:uniqueId val="{00000000-E75E-49FF-9C65-3F1BE3F6C4A5}"/>
            </c:ext>
          </c:extLst>
        </c:ser>
        <c:dLbls>
          <c:showLegendKey val="0"/>
          <c:showVal val="0"/>
          <c:showCatName val="0"/>
          <c:showSerName val="0"/>
          <c:showPercent val="0"/>
          <c:showBubbleSize val="0"/>
        </c:dLbls>
        <c:axId val="61696256"/>
        <c:axId val="61702528"/>
      </c:scatterChart>
      <c:valAx>
        <c:axId val="61696256"/>
        <c:scaling>
          <c:orientation val="minMax"/>
        </c:scaling>
        <c:delete val="0"/>
        <c:axPos val="b"/>
        <c:title>
          <c:tx>
            <c:rich>
              <a:bodyPr/>
              <a:lstStyle/>
              <a:p>
                <a:pPr>
                  <a:defRPr/>
                </a:pPr>
                <a:r>
                  <a:rPr lang="en-US"/>
                  <a:t>Time</a:t>
                </a:r>
              </a:p>
            </c:rich>
          </c:tx>
          <c:layout/>
          <c:overlay val="0"/>
        </c:title>
        <c:numFmt formatCode="General" sourceLinked="1"/>
        <c:majorTickMark val="out"/>
        <c:minorTickMark val="none"/>
        <c:tickLblPos val="nextTo"/>
        <c:crossAx val="61702528"/>
        <c:crosses val="autoZero"/>
        <c:crossBetween val="midCat"/>
      </c:valAx>
      <c:valAx>
        <c:axId val="61702528"/>
        <c:scaling>
          <c:orientation val="minMax"/>
        </c:scaling>
        <c:delete val="0"/>
        <c:axPos val="l"/>
        <c:title>
          <c:tx>
            <c:rich>
              <a:bodyPr rot="-5400000" vert="horz"/>
              <a:lstStyle/>
              <a:p>
                <a:pPr>
                  <a:defRPr/>
                </a:pPr>
                <a:r>
                  <a:rPr lang="en-US"/>
                  <a:t>Log % release</a:t>
                </a:r>
              </a:p>
            </c:rich>
          </c:tx>
          <c:layout/>
          <c:overlay val="0"/>
        </c:title>
        <c:numFmt formatCode="General" sourceLinked="1"/>
        <c:majorTickMark val="out"/>
        <c:minorTickMark val="none"/>
        <c:tickLblPos val="nextTo"/>
        <c:crossAx val="61696256"/>
        <c:crosses val="autoZero"/>
        <c:crossBetween val="midCat"/>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29DC2E-06AE-4412-8F18-0B77A2F6F548}" type="datetimeFigureOut">
              <a:rPr lang="en-US" smtClean="0"/>
              <a:pPr/>
              <a:t>1/29/2022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443E3F-C32F-4E26-8625-DE0FD99864E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E443E3F-C32F-4E26-8625-DE0FD99864E9}" type="slidenum">
              <a:rPr lang="en-US" smtClean="0"/>
              <a:pPr/>
              <a:t>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E443E3F-C32F-4E26-8625-DE0FD99864E9}" type="slidenum">
              <a:rPr lang="en-US" smtClean="0"/>
              <a:pPr/>
              <a:t>17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E443E3F-C32F-4E26-8625-DE0FD99864E9}" type="slidenum">
              <a:rPr lang="en-US" smtClean="0"/>
              <a:pPr/>
              <a:t>32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sciencedirect.com/topics/engineering/mols"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Higuchi and </a:t>
            </a:r>
            <a:r>
              <a:rPr lang="en-US" dirty="0" err="1" smtClean="0"/>
              <a:t>Peppas</a:t>
            </a:r>
            <a:r>
              <a:rPr lang="en-US" dirty="0" smtClean="0"/>
              <a:t> plot</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r>
              <a:rPr lang="en-US" sz="2800" dirty="0" smtClean="0"/>
              <a:t>Mathematical models for drug release kinetics from polymeric systems</a:t>
            </a:r>
            <a:endParaRPr lang="en-US" sz="2800" dirty="0"/>
          </a:p>
        </p:txBody>
      </p:sp>
      <p:sp>
        <p:nvSpPr>
          <p:cNvPr id="3" name="Content Placeholder 2"/>
          <p:cNvSpPr>
            <a:spLocks noGrp="1"/>
          </p:cNvSpPr>
          <p:nvPr>
            <p:ph idx="1"/>
          </p:nvPr>
        </p:nvSpPr>
        <p:spPr/>
        <p:txBody>
          <a:bodyPr>
            <a:normAutofit/>
          </a:bodyPr>
          <a:lstStyle/>
          <a:p>
            <a:r>
              <a:rPr lang="en-US" sz="2400" dirty="0" smtClean="0"/>
              <a:t>Empirical models</a:t>
            </a:r>
          </a:p>
          <a:p>
            <a:r>
              <a:rPr lang="en-US" sz="2400" dirty="0" smtClean="0"/>
              <a:t>Diffusion controlled models</a:t>
            </a:r>
          </a:p>
          <a:p>
            <a:r>
              <a:rPr lang="en-US" sz="2400" dirty="0" smtClean="0"/>
              <a:t>Degradation based models</a:t>
            </a:r>
          </a:p>
          <a:p>
            <a:r>
              <a:rPr lang="en-US" sz="2400" dirty="0" smtClean="0"/>
              <a:t>Erosion based model</a:t>
            </a:r>
          </a:p>
          <a:p>
            <a:r>
              <a:rPr lang="en-US" sz="2400" dirty="0" smtClean="0"/>
              <a:t>Mathematical models for multi-component system.</a:t>
            </a:r>
          </a:p>
          <a:p>
            <a:endParaRPr lang="en-US" sz="24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style>
          <a:lnRef idx="1">
            <a:schemeClr val="accent6"/>
          </a:lnRef>
          <a:fillRef idx="2">
            <a:schemeClr val="accent6"/>
          </a:fillRef>
          <a:effectRef idx="1">
            <a:schemeClr val="accent6"/>
          </a:effectRef>
          <a:fontRef idx="minor">
            <a:schemeClr val="dk1"/>
          </a:fontRef>
        </p:style>
        <p:txBody>
          <a:bodyPr>
            <a:normAutofit/>
          </a:bodyPr>
          <a:lstStyle/>
          <a:p>
            <a:r>
              <a:rPr lang="en-US" sz="3200" dirty="0" smtClean="0"/>
              <a:t>Empirical model</a:t>
            </a:r>
            <a:endParaRPr lang="en-US" sz="3200" dirty="0"/>
          </a:p>
        </p:txBody>
      </p:sp>
      <p:sp>
        <p:nvSpPr>
          <p:cNvPr id="3" name="Content Placeholder 2"/>
          <p:cNvSpPr>
            <a:spLocks noGrp="1"/>
          </p:cNvSpPr>
          <p:nvPr>
            <p:ph idx="1"/>
          </p:nvPr>
        </p:nvSpPr>
        <p:spPr/>
        <p:txBody>
          <a:bodyPr>
            <a:normAutofit/>
          </a:bodyPr>
          <a:lstStyle/>
          <a:p>
            <a:pPr algn="just"/>
            <a:r>
              <a:rPr lang="en-US" sz="2400" dirty="0" smtClean="0"/>
              <a:t>These models are easy to use and the established empirical rules may help explain transport mechanism(s). </a:t>
            </a:r>
          </a:p>
          <a:p>
            <a:pPr algn="just"/>
            <a:r>
              <a:rPr lang="en-US" sz="2400" dirty="0" smtClean="0"/>
              <a:t>But these models do not provide additional insights into a more complex transport mechanism.</a:t>
            </a:r>
            <a:endParaRPr lang="en-US" sz="24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a:latin typeface="Times New Roman" panose="02020603050405020304" pitchFamily="18" charset="0"/>
                <a:cs typeface="Times New Roman" panose="02020603050405020304" pitchFamily="18" charset="0"/>
              </a:rPr>
              <a:t>Model dependent methods</a:t>
            </a:r>
          </a:p>
        </p:txBody>
      </p:sp>
      <p:sp>
        <p:nvSpPr>
          <p:cNvPr id="3" name="Content Placeholder 2"/>
          <p:cNvSpPr>
            <a:spLocks noGrp="1"/>
          </p:cNvSpPr>
          <p:nvPr>
            <p:ph idx="1"/>
          </p:nvPr>
        </p:nvSpPr>
        <p:spPr/>
        <p:txBody>
          <a:bodyPr>
            <a:normAutofit/>
          </a:bodyPr>
          <a:lstStyle/>
          <a:p>
            <a:r>
              <a:rPr lang="en-IN" sz="2400" dirty="0">
                <a:latin typeface="Times New Roman" panose="02020603050405020304" pitchFamily="18" charset="0"/>
                <a:cs typeface="Times New Roman" panose="02020603050405020304" pitchFamily="18" charset="0"/>
              </a:rPr>
              <a:t>Zero-order </a:t>
            </a:r>
            <a:r>
              <a:rPr lang="en-IN" sz="2400" dirty="0" smtClean="0">
                <a:latin typeface="Times New Roman" panose="02020603050405020304" pitchFamily="18" charset="0"/>
                <a:cs typeface="Times New Roman" panose="02020603050405020304" pitchFamily="18" charset="0"/>
              </a:rPr>
              <a:t>model</a:t>
            </a:r>
          </a:p>
          <a:p>
            <a:r>
              <a:rPr lang="en-IN" sz="2400" dirty="0">
                <a:latin typeface="Times New Roman" panose="02020603050405020304" pitchFamily="18" charset="0"/>
                <a:cs typeface="Times New Roman" panose="02020603050405020304" pitchFamily="18" charset="0"/>
              </a:rPr>
              <a:t>First order </a:t>
            </a:r>
            <a:r>
              <a:rPr lang="en-IN" sz="2400" dirty="0" smtClean="0">
                <a:latin typeface="Times New Roman" panose="02020603050405020304" pitchFamily="18" charset="0"/>
                <a:cs typeface="Times New Roman" panose="02020603050405020304" pitchFamily="18" charset="0"/>
              </a:rPr>
              <a:t>model</a:t>
            </a:r>
          </a:p>
          <a:p>
            <a:r>
              <a:rPr lang="en-IN" sz="2400" dirty="0">
                <a:solidFill>
                  <a:srgbClr val="FF0000"/>
                </a:solidFill>
                <a:latin typeface="Times New Roman" panose="02020603050405020304" pitchFamily="18" charset="0"/>
                <a:cs typeface="Times New Roman" panose="02020603050405020304" pitchFamily="18" charset="0"/>
              </a:rPr>
              <a:t>Higuchi </a:t>
            </a:r>
            <a:r>
              <a:rPr lang="en-IN" sz="2400" dirty="0" smtClean="0">
                <a:solidFill>
                  <a:srgbClr val="FF0000"/>
                </a:solidFill>
                <a:latin typeface="Times New Roman" panose="02020603050405020304" pitchFamily="18" charset="0"/>
                <a:cs typeface="Times New Roman" panose="02020603050405020304" pitchFamily="18" charset="0"/>
              </a:rPr>
              <a:t>model</a:t>
            </a:r>
          </a:p>
          <a:p>
            <a:r>
              <a:rPr lang="en-IN" sz="2400" dirty="0" err="1">
                <a:solidFill>
                  <a:srgbClr val="FF0000"/>
                </a:solidFill>
                <a:latin typeface="Times New Roman" panose="02020603050405020304" pitchFamily="18" charset="0"/>
                <a:cs typeface="Times New Roman" panose="02020603050405020304" pitchFamily="18" charset="0"/>
              </a:rPr>
              <a:t>Korsmeyer-Peppas</a:t>
            </a:r>
            <a:r>
              <a:rPr lang="en-IN" sz="2400" dirty="0">
                <a:solidFill>
                  <a:srgbClr val="FF0000"/>
                </a:solidFill>
                <a:latin typeface="Times New Roman" panose="02020603050405020304" pitchFamily="18" charset="0"/>
                <a:cs typeface="Times New Roman" panose="02020603050405020304" pitchFamily="18" charset="0"/>
              </a:rPr>
              <a:t> </a:t>
            </a:r>
            <a:r>
              <a:rPr lang="en-IN" sz="2400" dirty="0" smtClean="0">
                <a:solidFill>
                  <a:srgbClr val="FF0000"/>
                </a:solidFill>
                <a:latin typeface="Times New Roman" panose="02020603050405020304" pitchFamily="18" charset="0"/>
                <a:cs typeface="Times New Roman" panose="02020603050405020304" pitchFamily="18" charset="0"/>
              </a:rPr>
              <a:t>model</a:t>
            </a:r>
          </a:p>
          <a:p>
            <a:r>
              <a:rPr lang="en-IN" sz="2400" dirty="0" err="1">
                <a:latin typeface="Times New Roman" panose="02020603050405020304" pitchFamily="18" charset="0"/>
                <a:cs typeface="Times New Roman" panose="02020603050405020304" pitchFamily="18" charset="0"/>
              </a:rPr>
              <a:t>HixsonñCrowell</a:t>
            </a:r>
            <a:r>
              <a:rPr lang="en-IN" sz="2400" dirty="0">
                <a:latin typeface="Times New Roman" panose="02020603050405020304" pitchFamily="18" charset="0"/>
                <a:cs typeface="Times New Roman" panose="02020603050405020304" pitchFamily="18" charset="0"/>
              </a:rPr>
              <a:t> model</a:t>
            </a:r>
          </a:p>
        </p:txBody>
      </p:sp>
    </p:spTree>
    <p:extLst>
      <p:ext uri="{BB962C8B-B14F-4D97-AF65-F5344CB8AC3E}">
        <p14:creationId xmlns:p14="http://schemas.microsoft.com/office/powerpoint/2010/main" val="5672823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a:t>Zero-order model</a:t>
            </a:r>
            <a:br>
              <a:rPr lang="en-IN" sz="3200" b="1" dirty="0"/>
            </a:br>
            <a:endParaRPr lang="en-IN" sz="3200" dirty="0"/>
          </a:p>
        </p:txBody>
      </p:sp>
      <p:sp>
        <p:nvSpPr>
          <p:cNvPr id="3" name="Content Placeholder 2"/>
          <p:cNvSpPr>
            <a:spLocks noGrp="1"/>
          </p:cNvSpPr>
          <p:nvPr>
            <p:ph idx="1"/>
          </p:nvPr>
        </p:nvSpPr>
        <p:spPr>
          <a:xfrm>
            <a:off x="457200" y="838200"/>
            <a:ext cx="8229600" cy="5287963"/>
          </a:xfrm>
        </p:spPr>
        <p:txBody>
          <a:bodyPr>
            <a:normAutofit fontScale="92500"/>
          </a:bodyPr>
          <a:lstStyle/>
          <a:p>
            <a:pPr marL="0" indent="0" algn="just">
              <a:lnSpc>
                <a:spcPct val="150000"/>
              </a:lnSpc>
              <a:buNone/>
            </a:pPr>
            <a:r>
              <a:rPr lang="en-US" sz="2400" dirty="0" smtClean="0"/>
              <a:t>Drug </a:t>
            </a:r>
            <a:r>
              <a:rPr lang="en-US" sz="2400" dirty="0"/>
              <a:t>dissolution from dosage forms that </a:t>
            </a:r>
            <a:r>
              <a:rPr lang="en-US" sz="2400" dirty="0">
                <a:solidFill>
                  <a:srgbClr val="FF0000"/>
                </a:solidFill>
              </a:rPr>
              <a:t>do </a:t>
            </a:r>
            <a:r>
              <a:rPr lang="en-US" sz="2400" dirty="0" smtClean="0">
                <a:solidFill>
                  <a:srgbClr val="FF0000"/>
                </a:solidFill>
              </a:rPr>
              <a:t>not disaggregate </a:t>
            </a:r>
            <a:r>
              <a:rPr lang="en-US" sz="2400" dirty="0"/>
              <a:t>and release the drug slowly can be </a:t>
            </a:r>
            <a:r>
              <a:rPr lang="en-US" sz="2400" dirty="0" smtClean="0"/>
              <a:t>represented </a:t>
            </a:r>
            <a:r>
              <a:rPr lang="en-IN" sz="2400" dirty="0" smtClean="0"/>
              <a:t>by </a:t>
            </a:r>
            <a:r>
              <a:rPr lang="en-IN" sz="2400" dirty="0"/>
              <a:t>the equation</a:t>
            </a:r>
            <a:r>
              <a:rPr lang="en-IN" sz="2400" dirty="0" smtClean="0"/>
              <a:t>: </a:t>
            </a:r>
          </a:p>
          <a:p>
            <a:pPr marL="0" indent="0" algn="just">
              <a:lnSpc>
                <a:spcPct val="150000"/>
              </a:lnSpc>
              <a:buNone/>
            </a:pPr>
            <a:r>
              <a:rPr lang="en-IN" sz="2400" dirty="0" smtClean="0"/>
              <a:t>dc/</a:t>
            </a:r>
            <a:r>
              <a:rPr lang="en-IN" sz="2400" dirty="0" err="1" smtClean="0"/>
              <a:t>dt</a:t>
            </a:r>
            <a:r>
              <a:rPr lang="en-IN" sz="2400" dirty="0" smtClean="0"/>
              <a:t> = -K</a:t>
            </a:r>
            <a:endParaRPr lang="en-IN" sz="2400" dirty="0"/>
          </a:p>
          <a:p>
            <a:pPr marL="0" indent="0" algn="just">
              <a:lnSpc>
                <a:spcPct val="150000"/>
              </a:lnSpc>
              <a:buNone/>
            </a:pPr>
            <a:r>
              <a:rPr lang="en-IN" sz="2400" dirty="0" smtClean="0"/>
              <a:t>	</a:t>
            </a:r>
            <a:r>
              <a:rPr lang="en-US" sz="2400" dirty="0"/>
              <a:t>	</a:t>
            </a:r>
            <a:r>
              <a:rPr lang="en-IN" sz="2400" dirty="0" smtClean="0"/>
              <a:t>C</a:t>
            </a:r>
            <a:r>
              <a:rPr lang="en-IN" sz="2400" baseline="-25000" dirty="0" smtClean="0"/>
              <a:t>t</a:t>
            </a:r>
            <a:r>
              <a:rPr lang="en-IN" sz="2400" dirty="0" smtClean="0"/>
              <a:t> </a:t>
            </a:r>
            <a:r>
              <a:rPr lang="en-IN" sz="2400" dirty="0"/>
              <a:t>= </a:t>
            </a:r>
            <a:r>
              <a:rPr lang="en-IN" sz="2400" dirty="0" smtClean="0"/>
              <a:t>C</a:t>
            </a:r>
            <a:r>
              <a:rPr lang="en-IN" sz="2400" baseline="-25000" dirty="0" smtClean="0"/>
              <a:t>0</a:t>
            </a:r>
            <a:r>
              <a:rPr lang="en-IN" sz="2400" dirty="0" smtClean="0"/>
              <a:t> </a:t>
            </a:r>
            <a:r>
              <a:rPr lang="en-IN" sz="2400" dirty="0"/>
              <a:t>+ </a:t>
            </a:r>
            <a:r>
              <a:rPr lang="en-IN" sz="2400" dirty="0" smtClean="0"/>
              <a:t>K</a:t>
            </a:r>
            <a:r>
              <a:rPr lang="en-IN" sz="2400" baseline="-25000" dirty="0" smtClean="0"/>
              <a:t>0</a:t>
            </a:r>
            <a:r>
              <a:rPr lang="en-IN" sz="2400" dirty="0" smtClean="0"/>
              <a:t>t</a:t>
            </a:r>
            <a:endParaRPr lang="en-IN" sz="2400" dirty="0"/>
          </a:p>
          <a:p>
            <a:pPr marL="0" indent="0" algn="just">
              <a:lnSpc>
                <a:spcPct val="150000"/>
              </a:lnSpc>
              <a:buNone/>
            </a:pPr>
            <a:r>
              <a:rPr lang="en-US" sz="2400" dirty="0"/>
              <a:t>where </a:t>
            </a:r>
            <a:endParaRPr lang="en-US" sz="2400" dirty="0" smtClean="0"/>
          </a:p>
          <a:p>
            <a:pPr marL="0" indent="0" algn="just">
              <a:lnSpc>
                <a:spcPct val="150000"/>
              </a:lnSpc>
              <a:buNone/>
            </a:pPr>
            <a:r>
              <a:rPr lang="en-US" sz="2400" dirty="0" smtClean="0"/>
              <a:t>C</a:t>
            </a:r>
            <a:r>
              <a:rPr lang="en-US" sz="2400" baseline="-25000" dirty="0" smtClean="0"/>
              <a:t>t</a:t>
            </a:r>
            <a:r>
              <a:rPr lang="en-US" sz="2400" dirty="0" smtClean="0"/>
              <a:t> </a:t>
            </a:r>
            <a:r>
              <a:rPr lang="en-US" sz="2400" dirty="0"/>
              <a:t>is the amount of drug dissolved in time </a:t>
            </a:r>
            <a:r>
              <a:rPr lang="en-US" sz="2400" i="1" dirty="0"/>
              <a:t>t,</a:t>
            </a:r>
          </a:p>
          <a:p>
            <a:pPr marL="0" indent="0" algn="just">
              <a:lnSpc>
                <a:spcPct val="150000"/>
              </a:lnSpc>
              <a:buNone/>
            </a:pPr>
            <a:r>
              <a:rPr lang="en-US" sz="2400" dirty="0" smtClean="0"/>
              <a:t>C</a:t>
            </a:r>
            <a:r>
              <a:rPr lang="en-US" sz="2400" baseline="-25000" dirty="0" smtClean="0"/>
              <a:t>0 </a:t>
            </a:r>
            <a:r>
              <a:rPr lang="en-US" sz="2400" dirty="0"/>
              <a:t>is the initial amount of drug in the solution </a:t>
            </a:r>
            <a:endParaRPr lang="en-US" sz="2400" dirty="0" smtClean="0"/>
          </a:p>
          <a:p>
            <a:pPr marL="0" indent="0" algn="just">
              <a:lnSpc>
                <a:spcPct val="150000"/>
              </a:lnSpc>
              <a:buNone/>
            </a:pPr>
            <a:r>
              <a:rPr lang="en-US" sz="2400" dirty="0" smtClean="0"/>
              <a:t>K</a:t>
            </a:r>
            <a:r>
              <a:rPr lang="en-US" sz="2400" baseline="-25000" dirty="0" smtClean="0"/>
              <a:t>0</a:t>
            </a:r>
            <a:r>
              <a:rPr lang="en-US" sz="2400" dirty="0" smtClean="0"/>
              <a:t> </a:t>
            </a:r>
            <a:r>
              <a:rPr lang="en-US" sz="2400" dirty="0"/>
              <a:t>is the zero order release </a:t>
            </a:r>
            <a:r>
              <a:rPr lang="en-US" sz="2400" dirty="0" smtClean="0"/>
              <a:t>constant expressed </a:t>
            </a:r>
            <a:r>
              <a:rPr lang="en-US" sz="2400" dirty="0"/>
              <a:t>in units of concentration/time</a:t>
            </a:r>
            <a:r>
              <a:rPr lang="en-US" sz="2400" dirty="0" smtClean="0"/>
              <a:t>.</a:t>
            </a:r>
          </a:p>
          <a:p>
            <a:pPr marL="0" indent="0" algn="just">
              <a:lnSpc>
                <a:spcPct val="150000"/>
              </a:lnSpc>
              <a:buNone/>
            </a:pPr>
            <a:endParaRPr lang="en-IN" sz="2400" dirty="0"/>
          </a:p>
        </p:txBody>
      </p:sp>
    </p:spTree>
    <p:extLst>
      <p:ext uri="{BB962C8B-B14F-4D97-AF65-F5344CB8AC3E}">
        <p14:creationId xmlns:p14="http://schemas.microsoft.com/office/powerpoint/2010/main" val="24852007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5181600" cy="6324600"/>
          </a:xfrm>
        </p:spPr>
        <p:txBody>
          <a:bodyPr>
            <a:noAutofit/>
          </a:bodyPr>
          <a:lstStyle/>
          <a:p>
            <a:pPr algn="just">
              <a:lnSpc>
                <a:spcPct val="150000"/>
              </a:lnSpc>
            </a:pPr>
            <a:r>
              <a:rPr lang="en-US" sz="2000" dirty="0"/>
              <a:t>To study the release kinetics, </a:t>
            </a:r>
            <a:r>
              <a:rPr lang="en-US" sz="2000" dirty="0" smtClean="0"/>
              <a:t>data obtained from </a:t>
            </a:r>
            <a:r>
              <a:rPr lang="en-US" sz="2000" i="1" dirty="0"/>
              <a:t>in vitro </a:t>
            </a:r>
            <a:r>
              <a:rPr lang="en-US" sz="2000" dirty="0"/>
              <a:t>drug release studies </a:t>
            </a:r>
            <a:r>
              <a:rPr lang="en-US" sz="2000" dirty="0" smtClean="0"/>
              <a:t>were plotted as </a:t>
            </a:r>
            <a:r>
              <a:rPr lang="en-US" sz="2000" dirty="0" smtClean="0">
                <a:solidFill>
                  <a:srgbClr val="0000CC"/>
                </a:solidFill>
              </a:rPr>
              <a:t>cumulative </a:t>
            </a:r>
            <a:r>
              <a:rPr lang="en-US" sz="2000" dirty="0">
                <a:solidFill>
                  <a:srgbClr val="0000CC"/>
                </a:solidFill>
              </a:rPr>
              <a:t>amount of drug </a:t>
            </a:r>
            <a:r>
              <a:rPr lang="en-US" sz="2000" dirty="0"/>
              <a:t>released </a:t>
            </a:r>
            <a:r>
              <a:rPr lang="en-US" sz="2000" i="1" dirty="0"/>
              <a:t>versus </a:t>
            </a:r>
            <a:r>
              <a:rPr lang="en-US" sz="2000" dirty="0">
                <a:solidFill>
                  <a:srgbClr val="0000CC"/>
                </a:solidFill>
              </a:rPr>
              <a:t>time</a:t>
            </a:r>
            <a:endParaRPr lang="en-US" sz="2000" dirty="0" smtClean="0">
              <a:solidFill>
                <a:srgbClr val="0000CC"/>
              </a:solidFill>
            </a:endParaRPr>
          </a:p>
          <a:p>
            <a:pPr algn="just">
              <a:lnSpc>
                <a:spcPct val="150000"/>
              </a:lnSpc>
            </a:pPr>
            <a:r>
              <a:rPr lang="en-US" sz="2000" dirty="0" smtClean="0"/>
              <a:t>Application </a:t>
            </a:r>
            <a:r>
              <a:rPr lang="en-US" sz="2000" dirty="0"/>
              <a:t>of Zero order kinetics</a:t>
            </a:r>
            <a:endParaRPr lang="en-IN" sz="2000" dirty="0"/>
          </a:p>
          <a:p>
            <a:pPr marL="254000" lvl="1" indent="0" algn="just">
              <a:lnSpc>
                <a:spcPct val="150000"/>
              </a:lnSpc>
              <a:buNone/>
            </a:pPr>
            <a:r>
              <a:rPr lang="en-US" sz="2000" dirty="0" smtClean="0"/>
              <a:t>This </a:t>
            </a:r>
            <a:r>
              <a:rPr lang="en-US" sz="2000" dirty="0"/>
              <a:t>relationship can be used </a:t>
            </a:r>
            <a:r>
              <a:rPr lang="en-US" sz="2000" dirty="0" smtClean="0"/>
              <a:t>to describe </a:t>
            </a:r>
            <a:r>
              <a:rPr lang="en-US" sz="2000" dirty="0"/>
              <a:t>the drug dissolution of several types </a:t>
            </a:r>
            <a:r>
              <a:rPr lang="en-US" sz="2000" dirty="0" smtClean="0"/>
              <a:t>of </a:t>
            </a:r>
            <a:r>
              <a:rPr lang="en-US" sz="2000" dirty="0" smtClean="0">
                <a:solidFill>
                  <a:srgbClr val="FF0000"/>
                </a:solidFill>
              </a:rPr>
              <a:t>modified </a:t>
            </a:r>
            <a:r>
              <a:rPr lang="en-US" sz="2000" dirty="0">
                <a:solidFill>
                  <a:srgbClr val="FF0000"/>
                </a:solidFill>
              </a:rPr>
              <a:t>release pharmaceutical dosage</a:t>
            </a:r>
            <a:r>
              <a:rPr lang="en-US" sz="2000" dirty="0"/>
              <a:t> </a:t>
            </a:r>
            <a:r>
              <a:rPr lang="en-US" sz="2000" dirty="0" smtClean="0"/>
              <a:t>forms (transdermal </a:t>
            </a:r>
            <a:r>
              <a:rPr lang="en-US" sz="2000" dirty="0"/>
              <a:t>systems, </a:t>
            </a:r>
            <a:r>
              <a:rPr lang="en-US" sz="2000" dirty="0" smtClean="0"/>
              <a:t>matrix </a:t>
            </a:r>
            <a:r>
              <a:rPr lang="en-US" sz="2000" dirty="0"/>
              <a:t>tablets with low soluble drugs in </a:t>
            </a:r>
            <a:r>
              <a:rPr lang="en-US" sz="2000" dirty="0" smtClean="0"/>
              <a:t>coated </a:t>
            </a:r>
            <a:r>
              <a:rPr lang="en-IN" sz="2000" dirty="0" smtClean="0"/>
              <a:t>forms</a:t>
            </a:r>
            <a:r>
              <a:rPr lang="en-IN" sz="2000" dirty="0"/>
              <a:t>, osmotic systems</a:t>
            </a:r>
            <a:r>
              <a:rPr lang="en-IN" sz="2000" dirty="0" smtClean="0"/>
              <a:t>, etc….)</a:t>
            </a:r>
            <a:endParaRPr lang="en-IN" sz="2000" dirty="0"/>
          </a:p>
        </p:txBody>
      </p:sp>
      <p:graphicFrame>
        <p:nvGraphicFramePr>
          <p:cNvPr id="4" name="Chart 3"/>
          <p:cNvGraphicFramePr>
            <a:graphicFrameLocks/>
          </p:cNvGraphicFramePr>
          <p:nvPr>
            <p:extLst>
              <p:ext uri="{D42A27DB-BD31-4B8C-83A1-F6EECF244321}">
                <p14:modId xmlns:p14="http://schemas.microsoft.com/office/powerpoint/2010/main" val="526729234"/>
              </p:ext>
            </p:extLst>
          </p:nvPr>
        </p:nvGraphicFramePr>
        <p:xfrm>
          <a:off x="5334000" y="1447800"/>
          <a:ext cx="3581400" cy="3276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45456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a:t>First order model</a:t>
            </a:r>
            <a:endParaRPr lang="en-IN" sz="3200" dirty="0"/>
          </a:p>
        </p:txBody>
      </p:sp>
      <p:sp>
        <p:nvSpPr>
          <p:cNvPr id="3" name="Content Placeholder 2"/>
          <p:cNvSpPr>
            <a:spLocks noGrp="1"/>
          </p:cNvSpPr>
          <p:nvPr>
            <p:ph idx="1"/>
          </p:nvPr>
        </p:nvSpPr>
        <p:spPr/>
        <p:txBody>
          <a:bodyPr>
            <a:normAutofit/>
          </a:bodyPr>
          <a:lstStyle/>
          <a:p>
            <a:r>
              <a:rPr lang="en-US" sz="2400" dirty="0"/>
              <a:t>The release of the </a:t>
            </a:r>
            <a:r>
              <a:rPr lang="en-US" sz="2400" dirty="0" smtClean="0"/>
              <a:t>drug which </a:t>
            </a:r>
            <a:r>
              <a:rPr lang="en-US" sz="2400" dirty="0"/>
              <a:t>followed first order kinetics can be </a:t>
            </a:r>
            <a:r>
              <a:rPr lang="en-US" sz="2400" dirty="0" smtClean="0"/>
              <a:t>expressed </a:t>
            </a:r>
            <a:r>
              <a:rPr lang="en-IN" sz="2400" dirty="0" smtClean="0"/>
              <a:t>by </a:t>
            </a:r>
            <a:r>
              <a:rPr lang="en-IN" sz="2400" dirty="0"/>
              <a:t>the </a:t>
            </a:r>
            <a:r>
              <a:rPr lang="en-IN" sz="2400" dirty="0" smtClean="0"/>
              <a:t>equation </a:t>
            </a:r>
          </a:p>
          <a:p>
            <a:endParaRPr lang="en-IN" sz="2400" dirty="0"/>
          </a:p>
          <a:p>
            <a:endParaRPr lang="en-IN" sz="2400" dirty="0" smtClean="0"/>
          </a:p>
          <a:p>
            <a:endParaRPr lang="en-IN" sz="2400" dirty="0"/>
          </a:p>
          <a:p>
            <a:r>
              <a:rPr lang="en-US" sz="2400" dirty="0"/>
              <a:t>where </a:t>
            </a:r>
            <a:endParaRPr lang="en-US" sz="2400" dirty="0" smtClean="0"/>
          </a:p>
          <a:p>
            <a:r>
              <a:rPr lang="en-US" sz="2400" dirty="0" smtClean="0"/>
              <a:t>C</a:t>
            </a:r>
            <a:r>
              <a:rPr lang="en-US" sz="2400" baseline="-25000" dirty="0" smtClean="0"/>
              <a:t>0</a:t>
            </a:r>
            <a:r>
              <a:rPr lang="en-US" sz="2400" dirty="0" smtClean="0"/>
              <a:t> </a:t>
            </a:r>
            <a:r>
              <a:rPr lang="en-US" sz="2400" dirty="0"/>
              <a:t>is the initial concentration of drug, </a:t>
            </a:r>
            <a:endParaRPr lang="en-US" sz="2400" dirty="0" smtClean="0"/>
          </a:p>
          <a:p>
            <a:r>
              <a:rPr lang="en-US" sz="2400" dirty="0" smtClean="0"/>
              <a:t>k </a:t>
            </a:r>
            <a:r>
              <a:rPr lang="en-US" sz="2400" dirty="0"/>
              <a:t>is </a:t>
            </a:r>
            <a:r>
              <a:rPr lang="en-US" sz="2400" dirty="0" err="1" smtClean="0"/>
              <a:t>thefirst</a:t>
            </a:r>
            <a:r>
              <a:rPr lang="en-US" sz="2400" dirty="0" smtClean="0"/>
              <a:t> </a:t>
            </a:r>
            <a:r>
              <a:rPr lang="en-US" sz="2400" dirty="0"/>
              <a:t>order rate constant, and </a:t>
            </a:r>
            <a:endParaRPr lang="en-US" sz="2400" dirty="0" smtClean="0"/>
          </a:p>
          <a:p>
            <a:r>
              <a:rPr lang="en-US" sz="2400" dirty="0" smtClean="0"/>
              <a:t>t </a:t>
            </a:r>
            <a:r>
              <a:rPr lang="en-US" sz="2400" dirty="0"/>
              <a:t>is the time</a:t>
            </a:r>
            <a:endParaRPr lang="en-IN" sz="2400" dirty="0"/>
          </a:p>
        </p:txBody>
      </p:sp>
      <p:pic>
        <p:nvPicPr>
          <p:cNvPr id="4" name="Picture 3"/>
          <p:cNvPicPr>
            <a:picLocks noChangeAspect="1"/>
          </p:cNvPicPr>
          <p:nvPr/>
        </p:nvPicPr>
        <p:blipFill>
          <a:blip r:embed="rId2"/>
          <a:stretch>
            <a:fillRect/>
          </a:stretch>
        </p:blipFill>
        <p:spPr>
          <a:xfrm>
            <a:off x="2197161" y="2500312"/>
            <a:ext cx="1871663" cy="885825"/>
          </a:xfrm>
          <a:prstGeom prst="rect">
            <a:avLst/>
          </a:prstGeom>
        </p:spPr>
      </p:pic>
      <p:pic>
        <p:nvPicPr>
          <p:cNvPr id="6" name="Picture 5"/>
          <p:cNvPicPr>
            <a:picLocks noChangeAspect="1"/>
          </p:cNvPicPr>
          <p:nvPr/>
        </p:nvPicPr>
        <p:blipFill>
          <a:blip r:embed="rId3"/>
          <a:stretch>
            <a:fillRect/>
          </a:stretch>
        </p:blipFill>
        <p:spPr>
          <a:xfrm>
            <a:off x="5808785" y="2500312"/>
            <a:ext cx="2590800" cy="547688"/>
          </a:xfrm>
          <a:prstGeom prst="rect">
            <a:avLst/>
          </a:prstGeom>
        </p:spPr>
      </p:pic>
      <p:cxnSp>
        <p:nvCxnSpPr>
          <p:cNvPr id="8" name="Straight Arrow Connector 7"/>
          <p:cNvCxnSpPr/>
          <p:nvPr/>
        </p:nvCxnSpPr>
        <p:spPr>
          <a:xfrm>
            <a:off x="4253004" y="2774156"/>
            <a:ext cx="12685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95961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5181600" cy="5592763"/>
          </a:xfrm>
        </p:spPr>
        <p:txBody>
          <a:bodyPr>
            <a:normAutofit/>
          </a:bodyPr>
          <a:lstStyle/>
          <a:p>
            <a:pPr marL="0" indent="0" algn="just">
              <a:buNone/>
            </a:pPr>
            <a:r>
              <a:rPr lang="en-IN" sz="2400" dirty="0" smtClean="0"/>
              <a:t>The </a:t>
            </a:r>
            <a:r>
              <a:rPr lang="en-US" sz="2400" dirty="0" smtClean="0"/>
              <a:t>data </a:t>
            </a:r>
            <a:r>
              <a:rPr lang="en-US" sz="2400" dirty="0"/>
              <a:t>obtained are plotted as </a:t>
            </a:r>
            <a:r>
              <a:rPr lang="en-US" sz="2400" dirty="0">
                <a:solidFill>
                  <a:srgbClr val="FF0000"/>
                </a:solidFill>
              </a:rPr>
              <a:t>log</a:t>
            </a:r>
            <a:r>
              <a:rPr lang="en-US" sz="2400" dirty="0"/>
              <a:t> </a:t>
            </a:r>
            <a:r>
              <a:rPr lang="en-US" sz="2400" dirty="0">
                <a:solidFill>
                  <a:srgbClr val="0000CC"/>
                </a:solidFill>
              </a:rPr>
              <a:t>cumulative </a:t>
            </a:r>
            <a:r>
              <a:rPr lang="en-US" sz="2400" dirty="0" smtClean="0">
                <a:solidFill>
                  <a:srgbClr val="0000CC"/>
                </a:solidFill>
              </a:rPr>
              <a:t>percentage of </a:t>
            </a:r>
            <a:r>
              <a:rPr lang="en-US" sz="2400" dirty="0">
                <a:solidFill>
                  <a:srgbClr val="0000CC"/>
                </a:solidFill>
              </a:rPr>
              <a:t>drug remaining</a:t>
            </a:r>
            <a:r>
              <a:rPr lang="en-US" sz="2400" dirty="0"/>
              <a:t> </a:t>
            </a:r>
            <a:r>
              <a:rPr lang="en-US" sz="2400" i="1" dirty="0"/>
              <a:t>vs</a:t>
            </a:r>
            <a:r>
              <a:rPr lang="en-US" sz="2400" dirty="0"/>
              <a:t>. time which would yield </a:t>
            </a:r>
            <a:r>
              <a:rPr lang="en-US" sz="2400" dirty="0" smtClean="0"/>
              <a:t>a straight </a:t>
            </a:r>
            <a:r>
              <a:rPr lang="en-US" sz="2400" dirty="0"/>
              <a:t>line with a slope of </a:t>
            </a:r>
            <a:r>
              <a:rPr lang="en-US" sz="2400" dirty="0" smtClean="0"/>
              <a:t>K/2.303.</a:t>
            </a:r>
          </a:p>
          <a:p>
            <a:pPr marL="0" indent="0" algn="just">
              <a:buNone/>
            </a:pPr>
            <a:endParaRPr lang="en-US" sz="2400" dirty="0"/>
          </a:p>
          <a:p>
            <a:pPr marL="176213" indent="-176213" algn="just"/>
            <a:r>
              <a:rPr lang="en-US" sz="2400" dirty="0"/>
              <a:t>Application: </a:t>
            </a:r>
            <a:endParaRPr lang="en-US" sz="2400" dirty="0" smtClean="0"/>
          </a:p>
          <a:p>
            <a:pPr marL="0" indent="0" algn="just">
              <a:buNone/>
            </a:pPr>
            <a:r>
              <a:rPr lang="en-US" sz="2400" dirty="0" smtClean="0"/>
              <a:t>This </a:t>
            </a:r>
            <a:r>
              <a:rPr lang="en-US" sz="2400" dirty="0"/>
              <a:t>relationship can be used </a:t>
            </a:r>
            <a:r>
              <a:rPr lang="en-US" sz="2400" dirty="0" smtClean="0"/>
              <a:t>to describe </a:t>
            </a:r>
            <a:r>
              <a:rPr lang="en-US" sz="2400" dirty="0"/>
              <a:t>the drug dissolution in </a:t>
            </a:r>
            <a:r>
              <a:rPr lang="en-US" sz="2400" dirty="0" smtClean="0"/>
              <a:t>pharmaceutical dosage </a:t>
            </a:r>
            <a:r>
              <a:rPr lang="en-US" sz="2400" dirty="0"/>
              <a:t>forms such as those containing water-soluble</a:t>
            </a:r>
          </a:p>
          <a:p>
            <a:pPr marL="176213" indent="-176213">
              <a:buNone/>
            </a:pPr>
            <a:r>
              <a:rPr lang="en-IN" sz="2400" dirty="0"/>
              <a:t>drugs in porous matrices</a:t>
            </a:r>
          </a:p>
        </p:txBody>
      </p:sp>
      <p:graphicFrame>
        <p:nvGraphicFramePr>
          <p:cNvPr id="4" name="Chart 3"/>
          <p:cNvGraphicFramePr>
            <a:graphicFrameLocks/>
          </p:cNvGraphicFramePr>
          <p:nvPr>
            <p:extLst>
              <p:ext uri="{D42A27DB-BD31-4B8C-83A1-F6EECF244321}">
                <p14:modId xmlns:p14="http://schemas.microsoft.com/office/powerpoint/2010/main" val="2500997119"/>
              </p:ext>
            </p:extLst>
          </p:nvPr>
        </p:nvGraphicFramePr>
        <p:xfrm>
          <a:off x="5638800" y="1154418"/>
          <a:ext cx="3200400" cy="35699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993557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229600" cy="487362"/>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sz="3200" dirty="0" smtClean="0"/>
              <a:t>Higuchi kinetics</a:t>
            </a:r>
            <a:endParaRPr lang="en-US" sz="3200" dirty="0"/>
          </a:p>
        </p:txBody>
      </p:sp>
      <p:sp>
        <p:nvSpPr>
          <p:cNvPr id="3" name="Content Placeholder 2"/>
          <p:cNvSpPr>
            <a:spLocks noGrp="1"/>
          </p:cNvSpPr>
          <p:nvPr>
            <p:ph idx="1"/>
          </p:nvPr>
        </p:nvSpPr>
        <p:spPr>
          <a:xfrm>
            <a:off x="228600" y="1143000"/>
            <a:ext cx="8458200" cy="5364163"/>
          </a:xfrm>
        </p:spPr>
        <p:txBody>
          <a:bodyPr>
            <a:noAutofit/>
          </a:bodyPr>
          <a:lstStyle/>
          <a:p>
            <a:pPr algn="just">
              <a:spcBef>
                <a:spcPts val="1200"/>
              </a:spcBef>
            </a:pPr>
            <a:r>
              <a:rPr lang="en-US" sz="2400" dirty="0" smtClean="0"/>
              <a:t>Higuchi model: This is the first mathematical model that describes drug release from a matrix system, proposed by Higuchi in 1961.</a:t>
            </a:r>
          </a:p>
          <a:p>
            <a:pPr algn="just">
              <a:spcBef>
                <a:spcPts val="1200"/>
              </a:spcBef>
            </a:pPr>
            <a:r>
              <a:rPr lang="en-US" sz="2400" dirty="0" smtClean="0"/>
              <a:t>The release of a drug from </a:t>
            </a:r>
            <a:r>
              <a:rPr lang="en-US" sz="2400" dirty="0" smtClean="0">
                <a:solidFill>
                  <a:srgbClr val="FF0000"/>
                </a:solidFill>
              </a:rPr>
              <a:t>polymeric micro-particles </a:t>
            </a:r>
            <a:r>
              <a:rPr lang="en-US" sz="2400" dirty="0" smtClean="0"/>
              <a:t>or </a:t>
            </a:r>
            <a:r>
              <a:rPr lang="en-US" sz="2400" dirty="0" smtClean="0">
                <a:solidFill>
                  <a:srgbClr val="FF0000"/>
                </a:solidFill>
              </a:rPr>
              <a:t>matrices</a:t>
            </a:r>
            <a:r>
              <a:rPr lang="en-US" sz="2400" dirty="0" smtClean="0"/>
              <a:t> when placed in contact with a fluid is basically a mass transfer of drug molecules.</a:t>
            </a:r>
          </a:p>
          <a:p>
            <a:pPr algn="just">
              <a:spcBef>
                <a:spcPts val="1200"/>
              </a:spcBef>
            </a:pPr>
            <a:r>
              <a:rPr lang="en-US" sz="2400" dirty="0" smtClean="0"/>
              <a:t>Drug moves from a region of high concentration (dosage form) to a region of low concentration (surrounding fluid).</a:t>
            </a:r>
          </a:p>
          <a:p>
            <a:pPr algn="just">
              <a:spcBef>
                <a:spcPts val="1200"/>
              </a:spcBef>
            </a:pPr>
            <a:r>
              <a:rPr lang="en-US" sz="2400" dirty="0" smtClean="0">
                <a:solidFill>
                  <a:srgbClr val="C00000"/>
                </a:solidFill>
              </a:rPr>
              <a:t>Higuchi kinetics</a:t>
            </a:r>
            <a:r>
              <a:rPr lang="en-US" sz="2400" dirty="0" smtClean="0"/>
              <a:t> </a:t>
            </a:r>
            <a:r>
              <a:rPr lang="en-US" sz="2400" dirty="0" smtClean="0">
                <a:solidFill>
                  <a:srgbClr val="0000CC"/>
                </a:solidFill>
              </a:rPr>
              <a:t>addresses the rate of release of a drug, from a polymeric matrix, (where the loading of solute, A, exceeds its solubility, Cs, in the matrix,) into a surrounding fluid.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sz="2400" dirty="0" smtClean="0"/>
              <a:t>Two geometric systems</a:t>
            </a:r>
          </a:p>
          <a:p>
            <a:pPr lvl="1" algn="just"/>
            <a:r>
              <a:rPr lang="en-US" sz="2400" dirty="0" smtClean="0"/>
              <a:t>unidirectional leaching or extraction from a </a:t>
            </a:r>
            <a:r>
              <a:rPr lang="en-US" sz="2400" dirty="0" smtClean="0">
                <a:solidFill>
                  <a:srgbClr val="0000CC"/>
                </a:solidFill>
              </a:rPr>
              <a:t>simple planar </a:t>
            </a:r>
            <a:r>
              <a:rPr lang="en-US" sz="2400" dirty="0" smtClean="0"/>
              <a:t>surface</a:t>
            </a:r>
          </a:p>
          <a:p>
            <a:pPr lvl="1" algn="just"/>
            <a:r>
              <a:rPr lang="en-US" sz="2400" dirty="0" smtClean="0"/>
              <a:t>three dimensional leaching or extraction from a </a:t>
            </a:r>
            <a:r>
              <a:rPr lang="en-US" sz="2400" dirty="0" smtClean="0">
                <a:solidFill>
                  <a:srgbClr val="0000CC"/>
                </a:solidFill>
              </a:rPr>
              <a:t>spherical pellet</a:t>
            </a:r>
            <a:r>
              <a:rPr lang="en-US" sz="2400" dirty="0" smtClean="0"/>
              <a:t> (ex: tablet)</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05800" cy="5745163"/>
          </a:xfrm>
        </p:spPr>
        <p:txBody>
          <a:bodyPr>
            <a:normAutofit fontScale="92500" lnSpcReduction="20000"/>
          </a:bodyPr>
          <a:lstStyle/>
          <a:p>
            <a:pPr algn="just">
              <a:lnSpc>
                <a:spcPct val="150000"/>
              </a:lnSpc>
              <a:buNone/>
            </a:pPr>
            <a:r>
              <a:rPr lang="en-US" sz="2400" dirty="0" smtClean="0"/>
              <a:t>Two mechanisms of release </a:t>
            </a:r>
          </a:p>
          <a:p>
            <a:pPr algn="just">
              <a:lnSpc>
                <a:spcPct val="150000"/>
              </a:lnSpc>
            </a:pPr>
            <a:r>
              <a:rPr lang="en-US" sz="2400" i="1" dirty="0" smtClean="0"/>
              <a:t>(a) </a:t>
            </a:r>
            <a:r>
              <a:rPr lang="en-US" sz="2400" i="1" u="sng" dirty="0" smtClean="0"/>
              <a:t>Extraction of the </a:t>
            </a:r>
            <a:r>
              <a:rPr lang="en-US" sz="2400" u="sng" dirty="0" smtClean="0"/>
              <a:t>medicament </a:t>
            </a:r>
            <a:r>
              <a:rPr lang="en-US" sz="2400" dirty="0" smtClean="0"/>
              <a:t>by a simple process through and from an  enveloping, </a:t>
            </a:r>
            <a:r>
              <a:rPr lang="en-US" sz="2400" dirty="0" smtClean="0">
                <a:solidFill>
                  <a:srgbClr val="0000CC"/>
                </a:solidFill>
              </a:rPr>
              <a:t>homogeneous  matrix</a:t>
            </a:r>
            <a:r>
              <a:rPr lang="en-US" sz="2400" dirty="0" smtClean="0"/>
              <a:t>. </a:t>
            </a:r>
          </a:p>
          <a:p>
            <a:pPr algn="just">
              <a:lnSpc>
                <a:spcPct val="150000"/>
              </a:lnSpc>
              <a:buNone/>
            </a:pPr>
            <a:r>
              <a:rPr lang="en-US" sz="2400" dirty="0" smtClean="0"/>
              <a:t>	The drug is presumed to go successively from the crystal surfaces into the uniform matrix and out into the bathing solvent which in turn acts as a perfect sink. </a:t>
            </a:r>
          </a:p>
          <a:p>
            <a:pPr algn="just">
              <a:lnSpc>
                <a:spcPct val="150000"/>
              </a:lnSpc>
            </a:pPr>
            <a:r>
              <a:rPr lang="en-US" sz="2400" dirty="0" smtClean="0"/>
              <a:t>(b) </a:t>
            </a:r>
            <a:r>
              <a:rPr lang="en-US" sz="2400" i="1" u="sng" dirty="0" smtClean="0"/>
              <a:t>Leaching of the medicament </a:t>
            </a:r>
            <a:r>
              <a:rPr lang="en-US" sz="2400" dirty="0" smtClean="0"/>
              <a:t>by the bathing fluid which is able to enter the drug-matrix phase through pores, cracks, and </a:t>
            </a:r>
            <a:r>
              <a:rPr lang="en-US" sz="2400" dirty="0" err="1" smtClean="0"/>
              <a:t>intergranular</a:t>
            </a:r>
            <a:r>
              <a:rPr lang="en-US" sz="2400" dirty="0" smtClean="0"/>
              <a:t> spaces. The drug is presumed to dissolve slowly into the permeating fluid phase and to diffuse from the system along the cracks and capillary channels filled with the extracting solvent.</a:t>
            </a:r>
          </a:p>
          <a:p>
            <a:pPr algn="just">
              <a:lnSpc>
                <a:spcPct val="150000"/>
              </a:lnSpc>
              <a:buNone/>
            </a:pP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lnSpc>
                <a:spcPct val="150000"/>
              </a:lnSpc>
            </a:pPr>
            <a:r>
              <a:rPr lang="en-US" sz="2400" dirty="0" smtClean="0"/>
              <a:t>“Drug release” refers to the process in which drug solutes migrate from the initial position in the polymeric system to the polymer’s outer surface and then to the release medium.</a:t>
            </a:r>
          </a:p>
          <a:p>
            <a:pPr algn="just">
              <a:lnSpc>
                <a:spcPct val="150000"/>
              </a:lnSpc>
            </a:pPr>
            <a:r>
              <a:rPr lang="en-US" sz="2400" dirty="0" smtClean="0"/>
              <a:t>This process is affected by complex factors such as the </a:t>
            </a:r>
          </a:p>
          <a:p>
            <a:pPr lvl="1" algn="just">
              <a:lnSpc>
                <a:spcPct val="150000"/>
              </a:lnSpc>
            </a:pPr>
            <a:r>
              <a:rPr lang="en-US" sz="2400" dirty="0" smtClean="0"/>
              <a:t>physicochemical properties of the solutes, </a:t>
            </a:r>
          </a:p>
          <a:p>
            <a:pPr lvl="1" algn="just">
              <a:lnSpc>
                <a:spcPct val="150000"/>
              </a:lnSpc>
            </a:pPr>
            <a:r>
              <a:rPr lang="en-US" sz="2400" dirty="0" smtClean="0"/>
              <a:t>the structural characteristics of the material system, </a:t>
            </a:r>
          </a:p>
          <a:p>
            <a:pPr lvl="1" algn="just">
              <a:lnSpc>
                <a:spcPct val="150000"/>
              </a:lnSpc>
            </a:pPr>
            <a:r>
              <a:rPr lang="en-US" sz="2400" dirty="0" smtClean="0"/>
              <a:t>release environment, and </a:t>
            </a:r>
          </a:p>
          <a:p>
            <a:pPr lvl="1" algn="just">
              <a:lnSpc>
                <a:spcPct val="150000"/>
              </a:lnSpc>
            </a:pPr>
            <a:r>
              <a:rPr lang="en-US" sz="2400" dirty="0" smtClean="0"/>
              <a:t>the possible interactions between these factors </a:t>
            </a: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srcRect/>
          <a:stretch>
            <a:fillRect/>
          </a:stretch>
        </p:blipFill>
        <p:spPr bwMode="auto">
          <a:xfrm>
            <a:off x="1219200" y="1905000"/>
            <a:ext cx="6629400" cy="42791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dirty="0" smtClean="0"/>
              <a:t>Release from a planar System Having a Homogeneous Matrix.</a:t>
            </a:r>
          </a:p>
          <a:p>
            <a:r>
              <a:rPr lang="en-US" sz="2400" dirty="0" smtClean="0"/>
              <a:t>Release from a Planar System Having a Granular Matrix.</a:t>
            </a:r>
          </a:p>
          <a:p>
            <a:r>
              <a:rPr lang="en-US" sz="2400" dirty="0" smtClean="0"/>
              <a:t>Release from a Spherical Pellet Having a Homogeneous</a:t>
            </a:r>
          </a:p>
          <a:p>
            <a:pPr>
              <a:buNone/>
            </a:pPr>
            <a:r>
              <a:rPr lang="en-US" sz="2400" dirty="0" smtClean="0"/>
              <a:t>      Matrix.</a:t>
            </a:r>
          </a:p>
          <a:p>
            <a:r>
              <a:rPr lang="en-US" sz="2400" dirty="0" smtClean="0"/>
              <a:t>Release by Leaching from Granular Spherical</a:t>
            </a:r>
          </a:p>
          <a:p>
            <a:pPr>
              <a:buNone/>
            </a:pPr>
            <a:r>
              <a:rPr lang="en-US" sz="2400" dirty="0" smtClean="0"/>
              <a:t>     Pellet.</a:t>
            </a:r>
            <a:endParaRPr lang="en-U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style>
          <a:lnRef idx="1">
            <a:schemeClr val="accent6"/>
          </a:lnRef>
          <a:fillRef idx="2">
            <a:schemeClr val="accent6"/>
          </a:fillRef>
          <a:effectRef idx="1">
            <a:schemeClr val="accent6"/>
          </a:effectRef>
          <a:fontRef idx="minor">
            <a:schemeClr val="dk1"/>
          </a:fontRef>
        </p:style>
        <p:txBody>
          <a:bodyPr>
            <a:noAutofit/>
          </a:bodyPr>
          <a:lstStyle/>
          <a:p>
            <a:r>
              <a:rPr lang="en-US" sz="2800" dirty="0" smtClean="0"/>
              <a:t>Release from a planar System Having a Homogeneous Matrix</a:t>
            </a:r>
            <a:endParaRPr lang="en-US" sz="2800" dirty="0"/>
          </a:p>
        </p:txBody>
      </p:sp>
      <p:sp>
        <p:nvSpPr>
          <p:cNvPr id="3" name="Content Placeholder 2"/>
          <p:cNvSpPr>
            <a:spLocks noGrp="1"/>
          </p:cNvSpPr>
          <p:nvPr>
            <p:ph idx="1"/>
          </p:nvPr>
        </p:nvSpPr>
        <p:spPr>
          <a:xfrm>
            <a:off x="457200" y="990600"/>
            <a:ext cx="8229600" cy="5562600"/>
          </a:xfrm>
        </p:spPr>
        <p:txBody>
          <a:bodyPr>
            <a:normAutofit lnSpcReduction="10000"/>
          </a:bodyPr>
          <a:lstStyle/>
          <a:p>
            <a:pPr algn="just"/>
            <a:r>
              <a:rPr lang="en-US" sz="2400" dirty="0" smtClean="0"/>
              <a:t>The amount of total drug released from such a system into a bathing medium  acting essentially as a perfect  sink would be determined by the relationship</a:t>
            </a:r>
          </a:p>
          <a:p>
            <a:pPr algn="just"/>
            <a:endParaRPr lang="en-US" sz="2400" dirty="0" smtClean="0"/>
          </a:p>
          <a:p>
            <a:pPr algn="just"/>
            <a:r>
              <a:rPr lang="en-US" sz="2400" dirty="0" smtClean="0"/>
              <a:t>Q = the amount of drug released after time </a:t>
            </a:r>
            <a:r>
              <a:rPr lang="en-US" sz="2400" i="1" dirty="0" smtClean="0"/>
              <a:t>t </a:t>
            </a:r>
            <a:r>
              <a:rPr lang="en-US" sz="2400" dirty="0" smtClean="0"/>
              <a:t>per unit exposed area</a:t>
            </a:r>
          </a:p>
          <a:p>
            <a:pPr algn="just"/>
            <a:r>
              <a:rPr lang="en-US" sz="2400" dirty="0" smtClean="0"/>
              <a:t>D = the </a:t>
            </a:r>
            <a:r>
              <a:rPr lang="en-US" sz="2400" dirty="0" err="1" smtClean="0"/>
              <a:t>diffusitivity</a:t>
            </a:r>
            <a:r>
              <a:rPr lang="en-US" sz="2400" dirty="0" smtClean="0"/>
              <a:t> of the drug in the homogeneous matrix media, </a:t>
            </a:r>
          </a:p>
          <a:p>
            <a:pPr algn="just"/>
            <a:r>
              <a:rPr lang="en-US" sz="2400" dirty="0" smtClean="0"/>
              <a:t>A = the total amount of drug present in the matrix per unit volume, and </a:t>
            </a:r>
          </a:p>
          <a:p>
            <a:pPr algn="just"/>
            <a:r>
              <a:rPr lang="en-US" sz="2400" dirty="0" smtClean="0"/>
              <a:t>Cs =the solubility of the drug in the matrix substance</a:t>
            </a:r>
          </a:p>
          <a:p>
            <a:pPr algn="just"/>
            <a:r>
              <a:rPr lang="en-US" sz="2400" dirty="0" smtClean="0"/>
              <a:t>(</a:t>
            </a:r>
            <a:r>
              <a:rPr lang="en-US" sz="2400" i="1" dirty="0" smtClean="0">
                <a:solidFill>
                  <a:srgbClr val="C00000"/>
                </a:solidFill>
              </a:rPr>
              <a:t>Applicable to ointment base containing finely dispersed drugs </a:t>
            </a:r>
            <a:r>
              <a:rPr lang="en-US" sz="2400" i="1" dirty="0" smtClean="0">
                <a:solidFill>
                  <a:srgbClr val="C00000"/>
                </a:solidFill>
              </a:rPr>
              <a:t>&amp; Equally </a:t>
            </a:r>
            <a:r>
              <a:rPr lang="en-US" sz="2400" i="1" dirty="0" smtClean="0">
                <a:solidFill>
                  <a:srgbClr val="C00000"/>
                </a:solidFill>
              </a:rPr>
              <a:t>applicable for release from a sustained-action matrix</a:t>
            </a:r>
            <a:r>
              <a:rPr lang="en-US" sz="2400" dirty="0" smtClean="0"/>
              <a:t>)</a:t>
            </a:r>
            <a:endParaRPr lang="en-US" sz="2400" dirty="0"/>
          </a:p>
        </p:txBody>
      </p:sp>
      <p:pic>
        <p:nvPicPr>
          <p:cNvPr id="2051" name="Picture 3"/>
          <p:cNvPicPr>
            <a:picLocks noChangeAspect="1" noChangeArrowheads="1"/>
          </p:cNvPicPr>
          <p:nvPr/>
        </p:nvPicPr>
        <p:blipFill>
          <a:blip r:embed="rId2"/>
          <a:srcRect/>
          <a:stretch>
            <a:fillRect/>
          </a:stretch>
        </p:blipFill>
        <p:spPr bwMode="auto">
          <a:xfrm>
            <a:off x="1905000" y="1981200"/>
            <a:ext cx="3416968" cy="533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style>
          <a:lnRef idx="1">
            <a:schemeClr val="accent6"/>
          </a:lnRef>
          <a:fillRef idx="2">
            <a:schemeClr val="accent6"/>
          </a:fillRef>
          <a:effectRef idx="1">
            <a:schemeClr val="accent6"/>
          </a:effectRef>
          <a:fontRef idx="minor">
            <a:schemeClr val="dk1"/>
          </a:fontRef>
        </p:style>
        <p:txBody>
          <a:bodyPr>
            <a:noAutofit/>
          </a:bodyPr>
          <a:lstStyle/>
          <a:p>
            <a:r>
              <a:rPr lang="en-US" sz="2800" dirty="0" smtClean="0"/>
              <a:t>Release from a Planar System Having a Granular Matrix</a:t>
            </a:r>
            <a:endParaRPr lang="en-US" sz="2800" dirty="0"/>
          </a:p>
        </p:txBody>
      </p:sp>
      <p:sp>
        <p:nvSpPr>
          <p:cNvPr id="3" name="Content Placeholder 2"/>
          <p:cNvSpPr>
            <a:spLocks noGrp="1"/>
          </p:cNvSpPr>
          <p:nvPr>
            <p:ph idx="1"/>
          </p:nvPr>
        </p:nvSpPr>
        <p:spPr>
          <a:xfrm>
            <a:off x="457200" y="1219200"/>
            <a:ext cx="8229600" cy="4906963"/>
          </a:xfrm>
        </p:spPr>
        <p:txBody>
          <a:bodyPr>
            <a:noAutofit/>
          </a:bodyPr>
          <a:lstStyle/>
          <a:p>
            <a:pPr algn="just"/>
            <a:r>
              <a:rPr lang="en-US" sz="2400" dirty="0" smtClean="0"/>
              <a:t>The leaching type release mechanism occurring through diffusion movement utilizing inter granular openings</a:t>
            </a:r>
          </a:p>
          <a:p>
            <a:pPr algn="just"/>
            <a:endParaRPr lang="en-US" sz="2400" dirty="0" smtClean="0"/>
          </a:p>
          <a:p>
            <a:pPr algn="just"/>
            <a:endParaRPr lang="en-US" sz="2400" dirty="0" smtClean="0"/>
          </a:p>
          <a:p>
            <a:pPr algn="just"/>
            <a:r>
              <a:rPr lang="en-US" sz="2400" dirty="0" smtClean="0"/>
              <a:t>Q = the amount of drug released after time t per unit exposed area, </a:t>
            </a:r>
          </a:p>
          <a:p>
            <a:pPr algn="just"/>
            <a:r>
              <a:rPr lang="en-US" sz="2400" dirty="0" smtClean="0"/>
              <a:t>D = the </a:t>
            </a:r>
            <a:r>
              <a:rPr lang="en-US" sz="2400" dirty="0" err="1" smtClean="0"/>
              <a:t>diffusitivity</a:t>
            </a:r>
            <a:r>
              <a:rPr lang="en-US" sz="2400" dirty="0" smtClean="0"/>
              <a:t> of the drug in the permeating fluid, </a:t>
            </a:r>
          </a:p>
          <a:p>
            <a:pPr algn="just"/>
            <a:r>
              <a:rPr lang="en-US" sz="2400" dirty="0" smtClean="0"/>
              <a:t>τ = the </a:t>
            </a:r>
            <a:r>
              <a:rPr lang="en-US" sz="2400" dirty="0" err="1" smtClean="0"/>
              <a:t>tortuosity</a:t>
            </a:r>
            <a:r>
              <a:rPr lang="en-US" sz="2400" dirty="0" smtClean="0"/>
              <a:t> factor of the capillary system</a:t>
            </a:r>
          </a:p>
          <a:p>
            <a:pPr algn="just"/>
            <a:r>
              <a:rPr lang="en-US" sz="2400" dirty="0" smtClean="0"/>
              <a:t> A = the total amount of drug present in the matrix per unit volume, </a:t>
            </a:r>
          </a:p>
          <a:p>
            <a:pPr algn="just"/>
            <a:r>
              <a:rPr lang="en-US" sz="2400" dirty="0" smtClean="0"/>
              <a:t>C = the solubility of the drug in the permeating fluid, </a:t>
            </a:r>
          </a:p>
          <a:p>
            <a:pPr algn="just"/>
            <a:r>
              <a:rPr lang="en-US" sz="2400" dirty="0" smtClean="0"/>
              <a:t>and </a:t>
            </a:r>
            <a:r>
              <a:rPr lang="el-GR" sz="2400" dirty="0" smtClean="0"/>
              <a:t>ε</a:t>
            </a:r>
            <a:r>
              <a:rPr lang="en-US" sz="2400" dirty="0" smtClean="0"/>
              <a:t> = the porosity of the matrix.</a:t>
            </a:r>
            <a:endParaRPr lang="en-US" sz="2400" dirty="0"/>
          </a:p>
        </p:txBody>
      </p:sp>
      <p:pic>
        <p:nvPicPr>
          <p:cNvPr id="3074" name="Picture 2"/>
          <p:cNvPicPr>
            <a:picLocks noChangeAspect="1" noChangeArrowheads="1"/>
          </p:cNvPicPr>
          <p:nvPr/>
        </p:nvPicPr>
        <p:blipFill>
          <a:blip r:embed="rId2"/>
          <a:srcRect/>
          <a:stretch>
            <a:fillRect/>
          </a:stretch>
        </p:blipFill>
        <p:spPr bwMode="auto">
          <a:xfrm>
            <a:off x="2514600" y="1981200"/>
            <a:ext cx="3775627" cy="96379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172200"/>
          </a:xfrm>
        </p:spPr>
        <p:txBody>
          <a:bodyPr>
            <a:noAutofit/>
          </a:bodyPr>
          <a:lstStyle/>
          <a:p>
            <a:pPr algn="just">
              <a:spcBef>
                <a:spcPts val="0"/>
              </a:spcBef>
            </a:pPr>
            <a:r>
              <a:rPr lang="en-US" sz="2400" dirty="0" smtClean="0"/>
              <a:t>For both equations the derivation is based on the existence of a pseudo steady state condition during the release process </a:t>
            </a:r>
          </a:p>
          <a:p>
            <a:pPr algn="just">
              <a:spcBef>
                <a:spcPts val="0"/>
              </a:spcBef>
            </a:pPr>
            <a:r>
              <a:rPr lang="en-US" sz="2400" dirty="0" smtClean="0"/>
              <a:t>and on the </a:t>
            </a:r>
            <a:r>
              <a:rPr lang="en-US" sz="2400" dirty="0" smtClean="0">
                <a:solidFill>
                  <a:srgbClr val="0000CC"/>
                </a:solidFill>
              </a:rPr>
              <a:t>assumption</a:t>
            </a:r>
            <a:r>
              <a:rPr lang="en-US" sz="2400" dirty="0" smtClean="0"/>
              <a:t> that </a:t>
            </a:r>
          </a:p>
          <a:p>
            <a:pPr lvl="1" algn="just">
              <a:spcBef>
                <a:spcPts val="0"/>
              </a:spcBef>
            </a:pPr>
            <a:r>
              <a:rPr lang="en-US" sz="2400" dirty="0" smtClean="0">
                <a:solidFill>
                  <a:srgbClr val="C00000"/>
                </a:solidFill>
              </a:rPr>
              <a:t>the drug particles are quite small relative to the average distance of diffusion and are uniformly distributed in the matrix. </a:t>
            </a:r>
          </a:p>
          <a:p>
            <a:pPr lvl="1" algn="just">
              <a:spcBef>
                <a:spcPts val="0"/>
              </a:spcBef>
            </a:pPr>
            <a:r>
              <a:rPr lang="en-US" sz="2400" dirty="0" smtClean="0">
                <a:solidFill>
                  <a:srgbClr val="C00000"/>
                </a:solidFill>
              </a:rPr>
              <a:t>the systems are neither surface coated, nor that their matrices undergo significant alteration in the presence of moisture.</a:t>
            </a:r>
          </a:p>
          <a:p>
            <a:pPr lvl="1">
              <a:spcBef>
                <a:spcPts val="0"/>
              </a:spcBef>
            </a:pPr>
            <a:r>
              <a:rPr lang="en-US" sz="2400" dirty="0" smtClean="0"/>
              <a:t>Initial drug concentration in the matrix is much higher than drug solubility, </a:t>
            </a:r>
          </a:p>
          <a:p>
            <a:pPr lvl="1">
              <a:spcBef>
                <a:spcPts val="0"/>
              </a:spcBef>
            </a:pPr>
            <a:r>
              <a:rPr lang="en-US" sz="2400" dirty="0" smtClean="0"/>
              <a:t>Drug diffusion takes place only in one dimension </a:t>
            </a:r>
          </a:p>
          <a:p>
            <a:pPr lvl="1">
              <a:spcBef>
                <a:spcPts val="0"/>
              </a:spcBef>
            </a:pPr>
            <a:r>
              <a:rPr lang="en-US" sz="2400" dirty="0" smtClean="0"/>
              <a:t>Swelling of matrix and dissolution are less or negligible,</a:t>
            </a:r>
          </a:p>
          <a:p>
            <a:pPr lvl="1">
              <a:spcBef>
                <a:spcPts val="0"/>
              </a:spcBef>
            </a:pPr>
            <a:r>
              <a:rPr lang="en-US" sz="2400" dirty="0" smtClean="0"/>
              <a:t>Drug diffusivity is constant, </a:t>
            </a:r>
          </a:p>
          <a:p>
            <a:pPr lvl="1">
              <a:spcBef>
                <a:spcPts val="0"/>
              </a:spcBef>
            </a:pPr>
            <a:r>
              <a:rPr lang="en-US" sz="2400" dirty="0" smtClean="0"/>
              <a:t>Perfect sink condition are always attained in the release environment.</a:t>
            </a:r>
            <a:endParaRPr lang="en-US" sz="2400" dirty="0" smtClean="0">
              <a:solidFill>
                <a:srgbClr val="C0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sz="2400" dirty="0" smtClean="0"/>
              <a:t>The equations would be essentially valid for systems in which A is greater than Cs or </a:t>
            </a:r>
            <a:r>
              <a:rPr lang="el-GR" sz="2400" dirty="0" smtClean="0"/>
              <a:t>ε</a:t>
            </a:r>
            <a:r>
              <a:rPr lang="en-US" sz="2400" dirty="0" smtClean="0"/>
              <a:t>Cs by a factor of three or four. </a:t>
            </a:r>
          </a:p>
          <a:p>
            <a:pPr algn="just"/>
            <a:r>
              <a:rPr lang="en-US" sz="2400" dirty="0" smtClean="0"/>
              <a:t>If A &lt;Cs or </a:t>
            </a:r>
            <a:r>
              <a:rPr lang="el-GR" sz="2400" dirty="0" smtClean="0"/>
              <a:t>ε</a:t>
            </a:r>
            <a:r>
              <a:rPr lang="en-US" sz="2400" dirty="0" smtClean="0"/>
              <a:t>Cs the drug would no longer be present as a solid and a different equation would apply.</a:t>
            </a:r>
          </a:p>
          <a:p>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dirty="0" smtClean="0"/>
              <a:t>Release from a Spherical Pellet Having a Homogeneous Matrix.</a:t>
            </a:r>
          </a:p>
          <a:p>
            <a:r>
              <a:rPr lang="en-US" sz="2400" dirty="0" smtClean="0"/>
              <a:t>Release by Leaching from Granular Spherical Pellet.</a:t>
            </a:r>
            <a:endParaRPr lang="en-US"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15000"/>
          </a:xfrm>
        </p:spPr>
        <p:txBody>
          <a:bodyPr>
            <a:normAutofit/>
          </a:bodyPr>
          <a:lstStyle/>
          <a:p>
            <a:pPr algn="just"/>
            <a:r>
              <a:rPr lang="en-US" sz="2400" dirty="0" smtClean="0"/>
              <a:t>In real systems, however, a number of other factors may come into play which may modify the total behavior </a:t>
            </a:r>
          </a:p>
          <a:p>
            <a:pPr algn="just"/>
            <a:r>
              <a:rPr lang="en-US" sz="2400" dirty="0" smtClean="0"/>
              <a:t>Other serious deviations are</a:t>
            </a:r>
          </a:p>
          <a:p>
            <a:pPr lvl="1" algn="just"/>
            <a:r>
              <a:rPr lang="en-US" sz="2400" dirty="0" smtClean="0"/>
              <a:t>For example, for pellets containing a relatively high percentage of drugs the leaching process would tend to weaken the matrix structure and produce erosion. This may play a significant role in altering the observed real rate. </a:t>
            </a:r>
          </a:p>
          <a:p>
            <a:pPr lvl="1" algn="just"/>
            <a:r>
              <a:rPr lang="en-US" sz="2400" dirty="0" smtClean="0"/>
              <a:t>Another effect which is not considered in these treatments is the influence of solvent flow induced within the pellets by external agitation. This effect, however, will be important only with pellets of relatively high porosity.</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r>
              <a:rPr lang="en-US" sz="2400" dirty="0" smtClean="0"/>
              <a:t>Higuchi equation can be represented in the simplified form where, K</a:t>
            </a:r>
            <a:r>
              <a:rPr lang="en-US" sz="2400" baseline="-25000" dirty="0" smtClean="0"/>
              <a:t>H</a:t>
            </a:r>
            <a:r>
              <a:rPr lang="en-US" sz="2400" dirty="0" smtClean="0"/>
              <a:t> is the Higuchi dissolution constant.</a:t>
            </a:r>
          </a:p>
          <a:p>
            <a:pPr algn="just"/>
            <a:endParaRPr lang="en-US" sz="2400" dirty="0" smtClean="0"/>
          </a:p>
          <a:p>
            <a:pPr algn="just"/>
            <a:r>
              <a:rPr lang="en-US" sz="2400" dirty="0" smtClean="0"/>
              <a:t>The data obtained were plotted as </a:t>
            </a:r>
            <a:r>
              <a:rPr lang="en-US" sz="2400" dirty="0" smtClean="0">
                <a:solidFill>
                  <a:srgbClr val="0000CC"/>
                </a:solidFill>
              </a:rPr>
              <a:t>cumulative percentage drug release </a:t>
            </a:r>
            <a:r>
              <a:rPr lang="en-US" sz="2400" dirty="0" smtClean="0"/>
              <a:t>versus </a:t>
            </a:r>
            <a:r>
              <a:rPr lang="en-US" sz="2400" dirty="0" smtClean="0">
                <a:solidFill>
                  <a:srgbClr val="0000CC"/>
                </a:solidFill>
              </a:rPr>
              <a:t>square root of time</a:t>
            </a:r>
            <a:r>
              <a:rPr lang="en-US" sz="2400" dirty="0" smtClean="0"/>
              <a:t>.</a:t>
            </a:r>
          </a:p>
          <a:p>
            <a:pPr algn="just"/>
            <a:r>
              <a:rPr lang="en-US" sz="2400" dirty="0" smtClean="0"/>
              <a:t>Higuchi model will result a linear Q versus t</a:t>
            </a:r>
            <a:r>
              <a:rPr lang="en-US" sz="2400" baseline="30000" dirty="0" smtClean="0"/>
              <a:t>1/2</a:t>
            </a:r>
            <a:r>
              <a:rPr lang="en-US" sz="2400" dirty="0" smtClean="0"/>
              <a:t> plot having gradient, or slope, equal to K</a:t>
            </a:r>
            <a:r>
              <a:rPr lang="en-US" sz="2400" baseline="-25000" dirty="0" smtClean="0"/>
              <a:t>H</a:t>
            </a:r>
            <a:endParaRPr lang="en-US" sz="2400" dirty="0"/>
          </a:p>
        </p:txBody>
      </p:sp>
      <p:pic>
        <p:nvPicPr>
          <p:cNvPr id="1032" name="Picture 8" descr="https://www.omicsonline.org/articles-images/developing-drugs-6-171-e003.png"/>
          <p:cNvPicPr>
            <a:picLocks noChangeAspect="1" noChangeArrowheads="1"/>
          </p:cNvPicPr>
          <p:nvPr/>
        </p:nvPicPr>
        <p:blipFill>
          <a:blip r:embed="rId2"/>
          <a:srcRect/>
          <a:stretch>
            <a:fillRect/>
          </a:stretch>
        </p:blipFill>
        <p:spPr bwMode="auto">
          <a:xfrm>
            <a:off x="5486400" y="1143000"/>
            <a:ext cx="1930401" cy="457200"/>
          </a:xfrm>
          <a:prstGeom prst="rect">
            <a:avLst/>
          </a:prstGeom>
        </p:spPr>
        <p:style>
          <a:lnRef idx="2">
            <a:schemeClr val="accent1"/>
          </a:lnRef>
          <a:fillRef idx="1">
            <a:schemeClr val="lt1"/>
          </a:fillRef>
          <a:effectRef idx="0">
            <a:schemeClr val="accent1"/>
          </a:effectRef>
          <a:fontRef idx="minor">
            <a:schemeClr val="dk1"/>
          </a:fontRef>
        </p:style>
      </p:pic>
      <p:pic>
        <p:nvPicPr>
          <p:cNvPr id="1033" name="Picture 9"/>
          <p:cNvPicPr>
            <a:picLocks noChangeAspect="1" noChangeArrowheads="1"/>
          </p:cNvPicPr>
          <p:nvPr/>
        </p:nvPicPr>
        <p:blipFill>
          <a:blip r:embed="rId3"/>
          <a:srcRect/>
          <a:stretch>
            <a:fillRect/>
          </a:stretch>
        </p:blipFill>
        <p:spPr bwMode="auto">
          <a:xfrm>
            <a:off x="457200" y="3124200"/>
            <a:ext cx="3905250" cy="3457575"/>
          </a:xfrm>
          <a:prstGeom prst="rect">
            <a:avLst/>
          </a:prstGeom>
          <a:noFill/>
          <a:ln w="9525">
            <a:noFill/>
            <a:miter lim="800000"/>
            <a:headEnd/>
            <a:tailEnd/>
          </a:ln>
          <a:effectLst/>
        </p:spPr>
      </p:pic>
      <p:sp>
        <p:nvSpPr>
          <p:cNvPr id="9" name="TextBox 8"/>
          <p:cNvSpPr txBox="1"/>
          <p:nvPr/>
        </p:nvSpPr>
        <p:spPr>
          <a:xfrm>
            <a:off x="5562601" y="3733800"/>
            <a:ext cx="3048000" cy="1938992"/>
          </a:xfrm>
          <a:prstGeom prst="rect">
            <a:avLst/>
          </a:prstGeom>
          <a:noFill/>
        </p:spPr>
        <p:txBody>
          <a:bodyPr wrap="square" rtlCol="0">
            <a:spAutoFit/>
          </a:bodyPr>
          <a:lstStyle/>
          <a:p>
            <a:r>
              <a:rPr lang="en-US" sz="2400" dirty="0" smtClean="0"/>
              <a:t>Based on R value </a:t>
            </a:r>
          </a:p>
          <a:p>
            <a:r>
              <a:rPr lang="en-US" sz="2400" dirty="0" smtClean="0"/>
              <a:t>Higuchi equation suggests that the drug release takes place by diffusion </a:t>
            </a:r>
            <a:endParaRPr lang="en-US" sz="2400" dirty="0"/>
          </a:p>
        </p:txBody>
      </p:sp>
      <p:pic>
        <p:nvPicPr>
          <p:cNvPr id="6" name="Picture 3"/>
          <p:cNvPicPr>
            <a:picLocks noChangeAspect="1" noChangeArrowheads="1"/>
          </p:cNvPicPr>
          <p:nvPr/>
        </p:nvPicPr>
        <p:blipFill>
          <a:blip r:embed="rId4"/>
          <a:srcRect/>
          <a:stretch>
            <a:fillRect/>
          </a:stretch>
        </p:blipFill>
        <p:spPr bwMode="auto">
          <a:xfrm>
            <a:off x="228600" y="1143000"/>
            <a:ext cx="3416968" cy="533400"/>
          </a:xfrm>
          <a:prstGeom prst="rect">
            <a:avLst/>
          </a:prstGeom>
          <a:ln>
            <a:headEnd/>
            <a:tailEnd/>
          </a:ln>
        </p:spPr>
        <p:style>
          <a:lnRef idx="2">
            <a:schemeClr val="accent1"/>
          </a:lnRef>
          <a:fillRef idx="1">
            <a:schemeClr val="lt1"/>
          </a:fillRef>
          <a:effectRef idx="0">
            <a:schemeClr val="accent1"/>
          </a:effectRef>
          <a:fontRef idx="minor">
            <a:schemeClr val="dk1"/>
          </a:fontRef>
        </p:style>
      </p:pic>
      <p:cxnSp>
        <p:nvCxnSpPr>
          <p:cNvPr id="8" name="Straight Arrow Connector 7"/>
          <p:cNvCxnSpPr/>
          <p:nvPr/>
        </p:nvCxnSpPr>
        <p:spPr>
          <a:xfrm>
            <a:off x="3810000" y="1371600"/>
            <a:ext cx="1447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style>
          <a:lnRef idx="1">
            <a:schemeClr val="accent1"/>
          </a:lnRef>
          <a:fillRef idx="3">
            <a:schemeClr val="accent1"/>
          </a:fillRef>
          <a:effectRef idx="2">
            <a:schemeClr val="accent1"/>
          </a:effectRef>
          <a:fontRef idx="minor">
            <a:schemeClr val="lt1"/>
          </a:fontRef>
        </p:style>
        <p:txBody>
          <a:bodyPr>
            <a:normAutofit fontScale="90000"/>
          </a:bodyPr>
          <a:lstStyle/>
          <a:p>
            <a:r>
              <a:rPr lang="en-US" sz="3200" dirty="0" err="1" smtClean="0"/>
              <a:t>Korsemeyer</a:t>
            </a:r>
            <a:r>
              <a:rPr lang="en-US" sz="3200" dirty="0" smtClean="0"/>
              <a:t>- </a:t>
            </a:r>
            <a:r>
              <a:rPr lang="en-US" sz="3200" dirty="0" err="1" smtClean="0"/>
              <a:t>peppas</a:t>
            </a:r>
            <a:r>
              <a:rPr lang="en-US" sz="3200" dirty="0" smtClean="0"/>
              <a:t> model:</a:t>
            </a:r>
            <a:endParaRPr lang="en-US" sz="3200" dirty="0"/>
          </a:p>
        </p:txBody>
      </p:sp>
      <p:sp>
        <p:nvSpPr>
          <p:cNvPr id="3" name="Content Placeholder 2"/>
          <p:cNvSpPr>
            <a:spLocks noGrp="1"/>
          </p:cNvSpPr>
          <p:nvPr>
            <p:ph idx="1"/>
          </p:nvPr>
        </p:nvSpPr>
        <p:spPr>
          <a:xfrm>
            <a:off x="457200" y="914400"/>
            <a:ext cx="8382000" cy="5211763"/>
          </a:xfrm>
        </p:spPr>
        <p:txBody>
          <a:bodyPr>
            <a:normAutofit/>
          </a:bodyPr>
          <a:lstStyle/>
          <a:p>
            <a:pPr algn="just"/>
            <a:r>
              <a:rPr lang="en-US" sz="2400" dirty="0" err="1" smtClean="0"/>
              <a:t>Korsemeyer</a:t>
            </a:r>
            <a:r>
              <a:rPr lang="en-US" sz="2400" dirty="0" smtClean="0"/>
              <a:t> et al. (1983) derived a simple relationship which described drug release from a polymeric system</a:t>
            </a:r>
          </a:p>
          <a:p>
            <a:pPr algn="just"/>
            <a:r>
              <a:rPr lang="en-US" sz="2400" dirty="0" smtClean="0"/>
              <a:t> The simple exponential relation Mt/M∞ = </a:t>
            </a:r>
            <a:r>
              <a:rPr lang="en-US" sz="2400" dirty="0" err="1" smtClean="0"/>
              <a:t>kt</a:t>
            </a:r>
            <a:r>
              <a:rPr lang="en-US" sz="2400" baseline="30000" dirty="0" err="1" smtClean="0"/>
              <a:t>n</a:t>
            </a:r>
            <a:r>
              <a:rPr lang="en-US" sz="2400" dirty="0" smtClean="0"/>
              <a:t> describes  the general solute release behavior of controlled release polymeric devices (</a:t>
            </a:r>
            <a:r>
              <a:rPr lang="en-US" sz="2400" dirty="0" smtClean="0">
                <a:solidFill>
                  <a:srgbClr val="FF0000"/>
                </a:solidFill>
              </a:rPr>
              <a:t>non – </a:t>
            </a:r>
            <a:r>
              <a:rPr lang="en-US" sz="2400" dirty="0" err="1" smtClean="0">
                <a:solidFill>
                  <a:srgbClr val="FF0000"/>
                </a:solidFill>
              </a:rPr>
              <a:t>swellable</a:t>
            </a:r>
            <a:r>
              <a:rPr lang="en-US" sz="2400" dirty="0" smtClean="0">
                <a:solidFill>
                  <a:srgbClr val="FF0000"/>
                </a:solidFill>
              </a:rPr>
              <a:t> polymer</a:t>
            </a:r>
            <a:r>
              <a:rPr lang="en-US" sz="2400" dirty="0" smtClean="0"/>
              <a:t>) </a:t>
            </a:r>
          </a:p>
          <a:p>
            <a:pPr lvl="1" algn="just"/>
            <a:r>
              <a:rPr lang="en-US" sz="2000" dirty="0" smtClean="0"/>
              <a:t>Where Mt/M∞ is the fractional solute release</a:t>
            </a:r>
          </a:p>
          <a:p>
            <a:pPr lvl="1" algn="just"/>
            <a:r>
              <a:rPr lang="en-US" sz="2000" dirty="0" smtClean="0"/>
              <a:t>t  is the release time, </a:t>
            </a:r>
          </a:p>
          <a:p>
            <a:pPr lvl="1" algn="just"/>
            <a:r>
              <a:rPr lang="en-US" sz="2000" dirty="0" smtClean="0"/>
              <a:t>k is a constant, and </a:t>
            </a:r>
          </a:p>
          <a:p>
            <a:pPr lvl="1" algn="just"/>
            <a:r>
              <a:rPr lang="en-US" sz="2000" dirty="0" smtClean="0"/>
              <a:t>n is the </a:t>
            </a:r>
            <a:r>
              <a:rPr lang="en-US" sz="2000" dirty="0" err="1" smtClean="0"/>
              <a:t>diffusional</a:t>
            </a:r>
            <a:r>
              <a:rPr lang="en-US" sz="2000" dirty="0" smtClean="0"/>
              <a:t> exponent characteristic of the release mechanism. </a:t>
            </a:r>
          </a:p>
          <a:p>
            <a:pPr algn="just"/>
            <a:r>
              <a:rPr lang="en-US" sz="2400" dirty="0" smtClean="0"/>
              <a:t>This equation can adequately describe the release of drugs or other solutes from </a:t>
            </a:r>
            <a:r>
              <a:rPr lang="en-US" sz="2400" dirty="0" smtClean="0">
                <a:solidFill>
                  <a:srgbClr val="0000CC"/>
                </a:solidFill>
              </a:rPr>
              <a:t>slabs, spheres, cylinders and discs (tablets), regardless of the release mechanism.</a:t>
            </a:r>
            <a:endParaRPr lang="en-US" sz="2400" dirty="0">
              <a:solidFill>
                <a:srgbClr val="0000CC"/>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pPr algn="just"/>
            <a:r>
              <a:rPr lang="en-US" sz="2400" dirty="0" smtClean="0"/>
              <a:t>Solute diffusion, polymeric matrix swelling, and material degradation are the main </a:t>
            </a:r>
            <a:r>
              <a:rPr lang="en-US" sz="2400" dirty="0" smtClean="0">
                <a:solidFill>
                  <a:srgbClr val="FF0000"/>
                </a:solidFill>
              </a:rPr>
              <a:t>driving forces</a:t>
            </a:r>
            <a:r>
              <a:rPr lang="en-US" sz="2400" dirty="0" smtClean="0"/>
              <a:t> for solute transport from drug containing polymeric matrices.</a:t>
            </a:r>
            <a:endParaRPr lang="en-US" sz="2400" dirty="0"/>
          </a:p>
        </p:txBody>
      </p:sp>
      <p:pic>
        <p:nvPicPr>
          <p:cNvPr id="1026" name="Picture 2"/>
          <p:cNvPicPr>
            <a:picLocks noChangeAspect="1" noChangeArrowheads="1"/>
          </p:cNvPicPr>
          <p:nvPr/>
        </p:nvPicPr>
        <p:blipFill>
          <a:blip r:embed="rId2"/>
          <a:srcRect/>
          <a:stretch>
            <a:fillRect/>
          </a:stretch>
        </p:blipFill>
        <p:spPr bwMode="auto">
          <a:xfrm>
            <a:off x="762000" y="1219200"/>
            <a:ext cx="7686675" cy="28003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lnSpc>
                <a:spcPct val="150000"/>
              </a:lnSpc>
            </a:pPr>
            <a:r>
              <a:rPr lang="en-US" sz="2400" dirty="0"/>
              <a:t>To find out the mechanism of drug release, </a:t>
            </a:r>
            <a:r>
              <a:rPr lang="en-US" sz="2400" dirty="0" smtClean="0"/>
              <a:t>first 60</a:t>
            </a:r>
            <a:r>
              <a:rPr lang="en-US" sz="2400" dirty="0"/>
              <a:t>% drug release data were fitted </a:t>
            </a:r>
            <a:r>
              <a:rPr lang="en-US" sz="2400" dirty="0" smtClean="0"/>
              <a:t>in </a:t>
            </a:r>
            <a:r>
              <a:rPr lang="en-IN" sz="2400" dirty="0" err="1" smtClean="0"/>
              <a:t>Korsmeyern</a:t>
            </a:r>
            <a:r>
              <a:rPr lang="en-IN" sz="2400" dirty="0" smtClean="0"/>
              <a:t> </a:t>
            </a:r>
            <a:r>
              <a:rPr lang="en-IN" sz="2400" dirty="0" err="1" smtClean="0"/>
              <a:t>Peppas</a:t>
            </a:r>
            <a:r>
              <a:rPr lang="en-IN" sz="2400" dirty="0" smtClean="0"/>
              <a:t> model</a:t>
            </a:r>
          </a:p>
          <a:p>
            <a:pPr algn="just">
              <a:lnSpc>
                <a:spcPct val="150000"/>
              </a:lnSpc>
              <a:buNone/>
            </a:pPr>
            <a:endParaRPr lang="en-IN" sz="2400" dirty="0"/>
          </a:p>
          <a:p>
            <a:pPr algn="just">
              <a:lnSpc>
                <a:spcPct val="150000"/>
              </a:lnSpc>
            </a:pPr>
            <a:endParaRPr lang="en-US" sz="2400" dirty="0" smtClean="0"/>
          </a:p>
          <a:p>
            <a:pPr algn="just">
              <a:lnSpc>
                <a:spcPct val="150000"/>
              </a:lnSpc>
            </a:pPr>
            <a:r>
              <a:rPr lang="en-US" sz="2400" dirty="0" smtClean="0"/>
              <a:t>In theory, this equation should </a:t>
            </a:r>
            <a:r>
              <a:rPr lang="en-US" sz="2400" b="1" dirty="0" smtClean="0"/>
              <a:t>only be applicable to the first 60% of fractional </a:t>
            </a:r>
            <a:r>
              <a:rPr lang="en-US" sz="2400" dirty="0" smtClean="0"/>
              <a:t>release from thin slabs, for which the assumption of one-dimensional diffusion under perfect sink conditions is valid.</a:t>
            </a:r>
          </a:p>
          <a:p>
            <a:pPr algn="just">
              <a:lnSpc>
                <a:spcPct val="150000"/>
              </a:lnSpc>
            </a:pPr>
            <a:endParaRPr lang="en-US" sz="2400" dirty="0"/>
          </a:p>
        </p:txBody>
      </p:sp>
      <p:pic>
        <p:nvPicPr>
          <p:cNvPr id="4" name="Picture 5"/>
          <p:cNvPicPr>
            <a:picLocks noChangeAspect="1" noChangeArrowheads="1"/>
          </p:cNvPicPr>
          <p:nvPr/>
        </p:nvPicPr>
        <p:blipFill>
          <a:blip r:embed="rId2"/>
          <a:srcRect/>
          <a:stretch>
            <a:fillRect/>
          </a:stretch>
        </p:blipFill>
        <p:spPr bwMode="auto">
          <a:xfrm>
            <a:off x="4038600" y="2286000"/>
            <a:ext cx="1989667" cy="762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5562600" cy="5821363"/>
          </a:xfrm>
        </p:spPr>
        <p:txBody>
          <a:bodyPr>
            <a:normAutofit fontScale="92500"/>
          </a:bodyPr>
          <a:lstStyle/>
          <a:p>
            <a:pPr algn="just">
              <a:lnSpc>
                <a:spcPct val="150000"/>
              </a:lnSpc>
            </a:pPr>
            <a:r>
              <a:rPr lang="en-US" sz="2400" dirty="0" smtClean="0"/>
              <a:t>A graphical representation for any geometry, plotted as normalized release, </a:t>
            </a:r>
            <a:r>
              <a:rPr lang="en-US" sz="2400" dirty="0" smtClean="0">
                <a:solidFill>
                  <a:srgbClr val="0000CC"/>
                </a:solidFill>
              </a:rPr>
              <a:t>M</a:t>
            </a:r>
            <a:r>
              <a:rPr lang="en-US" sz="2400" baseline="-25000" dirty="0" smtClean="0">
                <a:solidFill>
                  <a:srgbClr val="0000CC"/>
                </a:solidFill>
              </a:rPr>
              <a:t>t</a:t>
            </a:r>
            <a:r>
              <a:rPr lang="en-US" sz="2400" dirty="0" smtClean="0">
                <a:solidFill>
                  <a:srgbClr val="0000CC"/>
                </a:solidFill>
              </a:rPr>
              <a:t>/M</a:t>
            </a:r>
            <a:r>
              <a:rPr lang="en-US" sz="2400" baseline="-25000" dirty="0" smtClean="0">
                <a:solidFill>
                  <a:srgbClr val="0000CC"/>
                </a:solidFill>
              </a:rPr>
              <a:t>∞</a:t>
            </a:r>
            <a:r>
              <a:rPr lang="en-US" sz="2400" baseline="-25000" dirty="0" smtClean="0"/>
              <a:t> </a:t>
            </a:r>
            <a:r>
              <a:rPr lang="en-US" sz="2400" i="1" dirty="0" smtClean="0"/>
              <a:t>versus  </a:t>
            </a:r>
            <a:r>
              <a:rPr lang="en-US" sz="2400" dirty="0" smtClean="0">
                <a:solidFill>
                  <a:srgbClr val="0000CC"/>
                </a:solidFill>
              </a:rPr>
              <a:t>dimensionless time</a:t>
            </a:r>
            <a:r>
              <a:rPr lang="en-US" sz="2400" dirty="0" smtClean="0"/>
              <a:t>, ‘t’ gives important information about the </a:t>
            </a:r>
            <a:r>
              <a:rPr lang="en-US" sz="2400" dirty="0" err="1" smtClean="0"/>
              <a:t>diffusional</a:t>
            </a:r>
            <a:r>
              <a:rPr lang="en-US" sz="2400" dirty="0" smtClean="0"/>
              <a:t> release mechanism of a drug from a </a:t>
            </a:r>
            <a:r>
              <a:rPr lang="en-US" sz="2400" dirty="0" err="1" smtClean="0"/>
              <a:t>swellable</a:t>
            </a:r>
            <a:r>
              <a:rPr lang="en-US" sz="2400" dirty="0" smtClean="0"/>
              <a:t> polymeric device.</a:t>
            </a:r>
          </a:p>
          <a:p>
            <a:pPr algn="just">
              <a:lnSpc>
                <a:spcPct val="150000"/>
              </a:lnSpc>
            </a:pPr>
            <a:r>
              <a:rPr lang="en-US" sz="2400" dirty="0" smtClean="0"/>
              <a:t>[A plot between log of Mt/Mα against log of time will be linear if the release obeys </a:t>
            </a:r>
            <a:r>
              <a:rPr lang="en-US" sz="2400" dirty="0" err="1" smtClean="0"/>
              <a:t>Korsmeyer-Peppas</a:t>
            </a:r>
            <a:r>
              <a:rPr lang="en-US" sz="2400" dirty="0" smtClean="0"/>
              <a:t> equation and the slope of this plot represents “n” value.]</a:t>
            </a:r>
            <a:endParaRPr lang="en-US" sz="2400" dirty="0"/>
          </a:p>
        </p:txBody>
      </p:sp>
      <p:pic>
        <p:nvPicPr>
          <p:cNvPr id="4" name="Picture 3"/>
          <p:cNvPicPr>
            <a:picLocks noChangeAspect="1"/>
          </p:cNvPicPr>
          <p:nvPr/>
        </p:nvPicPr>
        <p:blipFill>
          <a:blip r:embed="rId2"/>
          <a:stretch>
            <a:fillRect/>
          </a:stretch>
        </p:blipFill>
        <p:spPr>
          <a:xfrm>
            <a:off x="6116552" y="731836"/>
            <a:ext cx="2683552" cy="2239963"/>
          </a:xfrm>
          <a:prstGeom prst="rect">
            <a:avLst/>
          </a:prstGeom>
        </p:spPr>
      </p:pic>
      <p:pic>
        <p:nvPicPr>
          <p:cNvPr id="5" name="Picture 4"/>
          <p:cNvPicPr>
            <a:picLocks noChangeAspect="1"/>
          </p:cNvPicPr>
          <p:nvPr/>
        </p:nvPicPr>
        <p:blipFill>
          <a:blip r:embed="rId3"/>
          <a:stretch>
            <a:fillRect/>
          </a:stretch>
        </p:blipFill>
        <p:spPr>
          <a:xfrm>
            <a:off x="5999773" y="3124200"/>
            <a:ext cx="2917109" cy="2438400"/>
          </a:xfrm>
          <a:prstGeom prst="rect">
            <a:avLst/>
          </a:prstGeom>
        </p:spPr>
      </p:pic>
    </p:spTree>
    <p:extLst>
      <p:ext uri="{BB962C8B-B14F-4D97-AF65-F5344CB8AC3E}">
        <p14:creationId xmlns:p14="http://schemas.microsoft.com/office/powerpoint/2010/main" val="12104251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08038"/>
          </a:xfrm>
        </p:spPr>
        <p:style>
          <a:lnRef idx="3">
            <a:schemeClr val="lt1"/>
          </a:lnRef>
          <a:fillRef idx="1">
            <a:schemeClr val="accent1"/>
          </a:fillRef>
          <a:effectRef idx="1">
            <a:schemeClr val="accent1"/>
          </a:effectRef>
          <a:fontRef idx="minor">
            <a:schemeClr val="lt1"/>
          </a:fontRef>
        </p:style>
        <p:txBody>
          <a:bodyPr>
            <a:normAutofit fontScale="90000"/>
          </a:bodyPr>
          <a:lstStyle/>
          <a:p>
            <a:r>
              <a:rPr lang="en-US" sz="2800" dirty="0">
                <a:solidFill>
                  <a:schemeClr val="bg1">
                    <a:lumMod val="95000"/>
                  </a:schemeClr>
                </a:solidFill>
                <a:latin typeface="Bookman Old Style" pitchFamily="18" charset="0"/>
              </a:rPr>
              <a:t>The </a:t>
            </a:r>
            <a:r>
              <a:rPr lang="en-US" sz="2800" dirty="0" smtClean="0">
                <a:solidFill>
                  <a:schemeClr val="bg1">
                    <a:lumMod val="95000"/>
                  </a:schemeClr>
                </a:solidFill>
                <a:latin typeface="Bookman Old Style" pitchFamily="18" charset="0"/>
              </a:rPr>
              <a:t>‘n’ </a:t>
            </a:r>
            <a:r>
              <a:rPr lang="en-US" sz="2800" dirty="0">
                <a:solidFill>
                  <a:schemeClr val="bg1">
                    <a:lumMod val="95000"/>
                  </a:schemeClr>
                </a:solidFill>
                <a:latin typeface="Bookman Old Style" pitchFamily="18" charset="0"/>
              </a:rPr>
              <a:t>value is used to characterize different</a:t>
            </a:r>
            <a:br>
              <a:rPr lang="en-US" sz="2800" dirty="0">
                <a:solidFill>
                  <a:schemeClr val="bg1">
                    <a:lumMod val="95000"/>
                  </a:schemeClr>
                </a:solidFill>
                <a:latin typeface="Bookman Old Style" pitchFamily="18" charset="0"/>
              </a:rPr>
            </a:br>
            <a:r>
              <a:rPr lang="en-IN" sz="2800" dirty="0">
                <a:solidFill>
                  <a:schemeClr val="bg1">
                    <a:lumMod val="95000"/>
                  </a:schemeClr>
                </a:solidFill>
                <a:latin typeface="Bookman Old Style" pitchFamily="18" charset="0"/>
              </a:rPr>
              <a:t>release</a:t>
            </a:r>
            <a:endParaRPr lang="en-US" sz="2800" dirty="0">
              <a:solidFill>
                <a:schemeClr val="bg1">
                  <a:lumMod val="95000"/>
                </a:schemeClr>
              </a:solidFill>
              <a:latin typeface="Bookman Old Style" pitchFamily="18" charset="0"/>
            </a:endParaRPr>
          </a:p>
        </p:txBody>
      </p:sp>
      <p:sp>
        <p:nvSpPr>
          <p:cNvPr id="3" name="Content Placeholder 2"/>
          <p:cNvSpPr>
            <a:spLocks noGrp="1"/>
          </p:cNvSpPr>
          <p:nvPr>
            <p:ph idx="1"/>
          </p:nvPr>
        </p:nvSpPr>
        <p:spPr>
          <a:xfrm>
            <a:off x="457200" y="1417638"/>
            <a:ext cx="8305800" cy="4708525"/>
          </a:xfrm>
        </p:spPr>
        <p:txBody>
          <a:bodyPr>
            <a:normAutofit/>
          </a:bodyPr>
          <a:lstStyle/>
          <a:p>
            <a:pPr algn="just"/>
            <a:r>
              <a:rPr lang="en-US" sz="2400" dirty="0" smtClean="0"/>
              <a:t>It is shown that in cases of pure </a:t>
            </a:r>
            <a:r>
              <a:rPr lang="en-US" sz="2400" dirty="0" err="1" smtClean="0"/>
              <a:t>Fickian</a:t>
            </a:r>
            <a:r>
              <a:rPr lang="en-US" sz="2400" dirty="0" smtClean="0"/>
              <a:t> release the exponent ‘n’ has the limiting values of </a:t>
            </a:r>
            <a:r>
              <a:rPr lang="en-US" sz="2400" dirty="0" smtClean="0">
                <a:solidFill>
                  <a:srgbClr val="FF0000"/>
                </a:solidFill>
              </a:rPr>
              <a:t>0.50, 0.45, and 0.43 </a:t>
            </a:r>
            <a:r>
              <a:rPr lang="en-US" sz="2400" dirty="0" smtClean="0"/>
              <a:t>for release from </a:t>
            </a:r>
            <a:r>
              <a:rPr lang="en-US" sz="2400" dirty="0" smtClean="0">
                <a:solidFill>
                  <a:srgbClr val="00B050"/>
                </a:solidFill>
              </a:rPr>
              <a:t>slabs</a:t>
            </a:r>
            <a:r>
              <a:rPr lang="en-US" sz="2400" dirty="0" smtClean="0"/>
              <a:t>, </a:t>
            </a:r>
            <a:r>
              <a:rPr lang="en-US" sz="2400" dirty="0" smtClean="0">
                <a:solidFill>
                  <a:schemeClr val="accent6">
                    <a:lumMod val="75000"/>
                  </a:schemeClr>
                </a:solidFill>
              </a:rPr>
              <a:t>cylinders</a:t>
            </a:r>
            <a:r>
              <a:rPr lang="en-US" sz="2400" dirty="0" smtClean="0"/>
              <a:t> and </a:t>
            </a:r>
            <a:r>
              <a:rPr lang="en-US" sz="2400" dirty="0" smtClean="0">
                <a:solidFill>
                  <a:srgbClr val="00B0F0"/>
                </a:solidFill>
              </a:rPr>
              <a:t>spheres</a:t>
            </a:r>
            <a:r>
              <a:rPr lang="en-US" sz="2400" dirty="0" smtClean="0"/>
              <a:t>,  respectively.</a:t>
            </a:r>
          </a:p>
          <a:p>
            <a:pPr algn="just"/>
            <a:r>
              <a:rPr lang="en-US" sz="2400" dirty="0" smtClean="0"/>
              <a:t> For </a:t>
            </a:r>
            <a:r>
              <a:rPr lang="en-US" sz="2400" dirty="0" smtClean="0">
                <a:solidFill>
                  <a:srgbClr val="0000CC"/>
                </a:solidFill>
              </a:rPr>
              <a:t>tablets</a:t>
            </a:r>
            <a:r>
              <a:rPr lang="en-US" sz="2400" dirty="0" smtClean="0"/>
              <a:t>, and depending on the aspect ratio, i.e., the ratio of diameter to thickness, the </a:t>
            </a:r>
            <a:r>
              <a:rPr lang="en-US" sz="2400" dirty="0" err="1" smtClean="0"/>
              <a:t>Fickian</a:t>
            </a:r>
            <a:r>
              <a:rPr lang="en-US" sz="2400" dirty="0" smtClean="0"/>
              <a:t> diffusion mechanism is described by </a:t>
            </a:r>
            <a:r>
              <a:rPr lang="en-US" sz="2400" dirty="0" smtClean="0">
                <a:solidFill>
                  <a:srgbClr val="FF0000"/>
                </a:solidFill>
              </a:rPr>
              <a:t>0.43 &lt; n &lt; 0.50</a:t>
            </a:r>
            <a:r>
              <a:rPr lang="en-US" sz="2400" dirty="0" smtClean="0"/>
              <a:t>. </a:t>
            </a:r>
          </a:p>
          <a:p>
            <a:pPr algn="just"/>
            <a:r>
              <a:rPr lang="en-US" sz="2400" dirty="0" smtClean="0"/>
              <a:t>For drug release from spherical polymer particles of a wide distribution, the value of the exponent ‘n’ for </a:t>
            </a:r>
            <a:r>
              <a:rPr lang="en-US" sz="2400" dirty="0" err="1" smtClean="0"/>
              <a:t>Fickian</a:t>
            </a:r>
            <a:r>
              <a:rPr lang="en-US" sz="2400" dirty="0" smtClean="0"/>
              <a:t> diffusion depends on the width of the distribution.</a:t>
            </a:r>
            <a:endParaRPr lang="en-US" sz="24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Picture 2"/>
          <p:cNvPicPr>
            <a:picLocks noChangeAspect="1" noChangeArrowheads="1"/>
          </p:cNvPicPr>
          <p:nvPr/>
        </p:nvPicPr>
        <p:blipFill>
          <a:blip r:embed="rId2"/>
          <a:srcRect/>
          <a:stretch>
            <a:fillRect/>
          </a:stretch>
        </p:blipFill>
        <p:spPr bwMode="auto">
          <a:xfrm>
            <a:off x="457201" y="1524000"/>
            <a:ext cx="8458200" cy="4724399"/>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3">
            <a:schemeClr val="lt1"/>
          </a:lnRef>
          <a:fillRef idx="1">
            <a:schemeClr val="accent1"/>
          </a:fillRef>
          <a:effectRef idx="1">
            <a:schemeClr val="accent1"/>
          </a:effectRef>
          <a:fontRef idx="minor">
            <a:schemeClr val="lt1"/>
          </a:fontRef>
        </p:style>
        <p:txBody>
          <a:bodyPr>
            <a:normAutofit fontScale="90000"/>
          </a:bodyPr>
          <a:lstStyle/>
          <a:p>
            <a:r>
              <a:rPr lang="en-US" sz="3200" dirty="0" err="1" smtClean="0"/>
              <a:t>Fickian</a:t>
            </a:r>
            <a:r>
              <a:rPr lang="en-US" sz="3200" dirty="0" smtClean="0"/>
              <a:t> and non-</a:t>
            </a:r>
            <a:r>
              <a:rPr lang="en-US" sz="3200" dirty="0" err="1" smtClean="0"/>
              <a:t>Fickian</a:t>
            </a:r>
            <a:r>
              <a:rPr lang="en-US" sz="3200" dirty="0" smtClean="0"/>
              <a:t> release behavior of swelling-controlled release systems</a:t>
            </a:r>
            <a:endParaRPr lang="en-US" sz="3200" dirty="0"/>
          </a:p>
        </p:txBody>
      </p:sp>
      <p:sp>
        <p:nvSpPr>
          <p:cNvPr id="3" name="Content Placeholder 2"/>
          <p:cNvSpPr>
            <a:spLocks noGrp="1"/>
          </p:cNvSpPr>
          <p:nvPr>
            <p:ph idx="1"/>
          </p:nvPr>
        </p:nvSpPr>
        <p:spPr>
          <a:xfrm>
            <a:off x="457200" y="1371600"/>
            <a:ext cx="8229600" cy="4754563"/>
          </a:xfrm>
        </p:spPr>
        <p:txBody>
          <a:bodyPr>
            <a:normAutofit fontScale="92500"/>
          </a:bodyPr>
          <a:lstStyle/>
          <a:p>
            <a:pPr algn="just">
              <a:lnSpc>
                <a:spcPct val="150000"/>
              </a:lnSpc>
            </a:pPr>
            <a:r>
              <a:rPr lang="en-US" sz="2400" dirty="0" smtClean="0"/>
              <a:t>In swelling-controlled release systems the dissolution medium </a:t>
            </a:r>
            <a:r>
              <a:rPr lang="en-US" sz="2400" b="1" dirty="0" smtClean="0"/>
              <a:t>(</a:t>
            </a:r>
            <a:r>
              <a:rPr lang="en-US" sz="2400" b="1" dirty="0" err="1" smtClean="0"/>
              <a:t>penetrant</a:t>
            </a:r>
            <a:r>
              <a:rPr lang="en-US" sz="2400" b="1" dirty="0" smtClean="0"/>
              <a:t> ) surrounding the controlled </a:t>
            </a:r>
            <a:r>
              <a:rPr lang="en-US" sz="2400" dirty="0" smtClean="0"/>
              <a:t>release device may enter the polymer at a rate that controls the drug release.</a:t>
            </a:r>
          </a:p>
          <a:p>
            <a:pPr algn="just">
              <a:lnSpc>
                <a:spcPct val="150000"/>
              </a:lnSpc>
            </a:pPr>
            <a:r>
              <a:rPr lang="en-US" sz="2400" dirty="0" smtClean="0"/>
              <a:t>The molecular mechanism is a</a:t>
            </a:r>
          </a:p>
          <a:p>
            <a:pPr lvl="1" algn="just">
              <a:lnSpc>
                <a:spcPct val="150000"/>
              </a:lnSpc>
            </a:pPr>
            <a:r>
              <a:rPr lang="en-US" sz="2000" dirty="0" smtClean="0">
                <a:solidFill>
                  <a:srgbClr val="FF0000"/>
                </a:solidFill>
              </a:rPr>
              <a:t>coupling of diffusion and macromolecular relaxation </a:t>
            </a:r>
          </a:p>
          <a:p>
            <a:pPr algn="just">
              <a:lnSpc>
                <a:spcPct val="150000"/>
              </a:lnSpc>
            </a:pPr>
            <a:r>
              <a:rPr lang="en-US" sz="2400" dirty="0" smtClean="0"/>
              <a:t>This results in diffusion of drug outward with a kinetic behavior that is dependent on the relative ratio of diffusion and relaxation</a:t>
            </a:r>
          </a:p>
          <a:p>
            <a:pPr algn="just">
              <a:lnSpc>
                <a:spcPct val="150000"/>
              </a:lnSpc>
            </a:pP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style>
          <a:lnRef idx="1">
            <a:schemeClr val="accent2"/>
          </a:lnRef>
          <a:fillRef idx="2">
            <a:schemeClr val="accent2"/>
          </a:fillRef>
          <a:effectRef idx="1">
            <a:schemeClr val="accent2"/>
          </a:effectRef>
          <a:fontRef idx="minor">
            <a:schemeClr val="dk1"/>
          </a:fontRef>
        </p:style>
        <p:txBody>
          <a:bodyPr>
            <a:normAutofit/>
          </a:bodyPr>
          <a:lstStyle/>
          <a:p>
            <a:r>
              <a:rPr lang="en-US" sz="3200" dirty="0" smtClean="0"/>
              <a:t>Different models of </a:t>
            </a:r>
            <a:r>
              <a:rPr lang="en-US" sz="3200" dirty="0" err="1" smtClean="0"/>
              <a:t>swellable</a:t>
            </a:r>
            <a:r>
              <a:rPr lang="en-US" sz="3200" dirty="0" smtClean="0"/>
              <a:t> polymers</a:t>
            </a:r>
            <a:endParaRPr lang="en-US" sz="3200" dirty="0"/>
          </a:p>
        </p:txBody>
      </p:sp>
      <p:sp>
        <p:nvSpPr>
          <p:cNvPr id="3" name="Content Placeholder 2"/>
          <p:cNvSpPr>
            <a:spLocks noGrp="1"/>
          </p:cNvSpPr>
          <p:nvPr>
            <p:ph idx="1"/>
          </p:nvPr>
        </p:nvSpPr>
        <p:spPr/>
        <p:txBody>
          <a:bodyPr>
            <a:normAutofit/>
          </a:bodyPr>
          <a:lstStyle/>
          <a:p>
            <a:r>
              <a:rPr lang="en-US" sz="2400" dirty="0" smtClean="0"/>
              <a:t>Models to describe drug release from a plane sheet</a:t>
            </a:r>
          </a:p>
          <a:p>
            <a:r>
              <a:rPr lang="en-US" sz="2400" dirty="0" smtClean="0"/>
              <a:t>Release behavior in cylinders and </a:t>
            </a:r>
          </a:p>
          <a:p>
            <a:r>
              <a:rPr lang="en-US" sz="2400" dirty="0" smtClean="0"/>
              <a:t>Release behavior in spheres</a:t>
            </a:r>
          </a:p>
          <a:p>
            <a:r>
              <a:rPr lang="en-US" sz="2400" dirty="0" smtClean="0"/>
              <a:t>Mathematical model for release from </a:t>
            </a:r>
            <a:r>
              <a:rPr lang="en-US" sz="2400" dirty="0" err="1" smtClean="0"/>
              <a:t>polydisperse</a:t>
            </a:r>
            <a:r>
              <a:rPr lang="en-US" sz="2400" dirty="0" smtClean="0"/>
              <a:t> systems</a:t>
            </a:r>
          </a:p>
          <a:p>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382000" cy="5516563"/>
          </a:xfrm>
        </p:spPr>
        <p:txBody>
          <a:bodyPr>
            <a:normAutofit lnSpcReduction="10000"/>
          </a:bodyPr>
          <a:lstStyle/>
          <a:p>
            <a:pPr algn="just">
              <a:lnSpc>
                <a:spcPct val="150000"/>
              </a:lnSpc>
            </a:pPr>
            <a:r>
              <a:rPr lang="en-US" sz="2400" dirty="0" smtClean="0"/>
              <a:t>Case-I (</a:t>
            </a:r>
            <a:r>
              <a:rPr lang="en-US" sz="2400" dirty="0" err="1" smtClean="0"/>
              <a:t>Fickian</a:t>
            </a:r>
            <a:r>
              <a:rPr lang="en-US" sz="2400" dirty="0" smtClean="0"/>
              <a:t> diffusion) and Case-II solute release behavior in </a:t>
            </a:r>
            <a:r>
              <a:rPr lang="en-US" sz="2400" dirty="0" smtClean="0">
                <a:solidFill>
                  <a:srgbClr val="0000CC"/>
                </a:solidFill>
              </a:rPr>
              <a:t>swelling-controlled</a:t>
            </a:r>
            <a:r>
              <a:rPr lang="en-US" sz="2400" dirty="0" smtClean="0"/>
              <a:t> release systems are  unique in that each can be described in terms of a single parameter. </a:t>
            </a:r>
          </a:p>
          <a:p>
            <a:pPr algn="just">
              <a:lnSpc>
                <a:spcPct val="150000"/>
              </a:lnSpc>
            </a:pPr>
            <a:r>
              <a:rPr lang="en-US" sz="2400" dirty="0" smtClean="0"/>
              <a:t>Case- I transport is described by a </a:t>
            </a:r>
            <a:r>
              <a:rPr lang="en-US" sz="2400" i="1" dirty="0" smtClean="0"/>
              <a:t>diffusion coefficient, </a:t>
            </a:r>
            <a:endParaRPr lang="en-US" sz="2400" dirty="0" smtClean="0"/>
          </a:p>
          <a:p>
            <a:pPr algn="just">
              <a:lnSpc>
                <a:spcPct val="150000"/>
              </a:lnSpc>
            </a:pPr>
            <a:r>
              <a:rPr lang="en-US" sz="2400" dirty="0" smtClean="0"/>
              <a:t>Case-II transport is described by a  </a:t>
            </a:r>
            <a:r>
              <a:rPr lang="en-US" sz="2400" i="1" dirty="0" smtClean="0"/>
              <a:t>characteristic relaxation constant. </a:t>
            </a:r>
          </a:p>
          <a:p>
            <a:pPr algn="just">
              <a:lnSpc>
                <a:spcPct val="150000"/>
              </a:lnSpc>
            </a:pPr>
            <a:r>
              <a:rPr lang="en-US" sz="2400" i="1" dirty="0" smtClean="0"/>
              <a:t>Non-</a:t>
            </a:r>
            <a:r>
              <a:rPr lang="en-US" sz="2400" i="1" dirty="0" err="1" smtClean="0"/>
              <a:t>Fickian</a:t>
            </a:r>
            <a:r>
              <a:rPr lang="en-US" sz="2400" i="1" dirty="0" smtClean="0"/>
              <a:t> </a:t>
            </a:r>
            <a:r>
              <a:rPr lang="en-US" sz="2400" dirty="0" smtClean="0"/>
              <a:t>behavior (anomalous transport), </a:t>
            </a:r>
          </a:p>
          <a:p>
            <a:pPr lvl="1" algn="just">
              <a:lnSpc>
                <a:spcPct val="150000"/>
              </a:lnSpc>
            </a:pPr>
            <a:r>
              <a:rPr lang="en-US" sz="2000" dirty="0" smtClean="0"/>
              <a:t>by comparison, requires two or more parameters to describe the coupling of diffusion and relaxation phenomena.</a:t>
            </a:r>
            <a:endParaRPr lang="en-US" sz="20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1371600"/>
            <a:ext cx="8554357" cy="3505200"/>
          </a:xfrm>
          <a:prstGeom prst="rect">
            <a:avLst/>
          </a:prstGeom>
          <a:noFill/>
          <a:ln w="9525">
            <a:noFill/>
            <a:miter lim="800000"/>
            <a:headEnd/>
            <a:tailEnd/>
          </a:ln>
          <a:effectLst/>
        </p:spPr>
      </p:pic>
      <p:sp>
        <p:nvSpPr>
          <p:cNvPr id="3" name="Title 2"/>
          <p:cNvSpPr>
            <a:spLocks noGrp="1"/>
          </p:cNvSpPr>
          <p:nvPr>
            <p:ph type="title"/>
          </p:nvPr>
        </p:nvSpPr>
        <p:spPr>
          <a:xfrm>
            <a:off x="609600" y="5105400"/>
            <a:ext cx="8229600" cy="1143000"/>
          </a:xfrm>
        </p:spPr>
        <p:txBody>
          <a:bodyPr>
            <a:normAutofit fontScale="90000"/>
          </a:bodyPr>
          <a:lstStyle/>
          <a:p>
            <a:pPr algn="l"/>
            <a:r>
              <a:rPr lang="en-US" sz="2200" dirty="0" smtClean="0">
                <a:solidFill>
                  <a:srgbClr val="FF0000"/>
                </a:solidFill>
              </a:rPr>
              <a:t>If n=1 it is zero order kinetics  case-II transport mechanism in which drug is released constantly by polymer relaxation.</a:t>
            </a:r>
            <a:br>
              <a:rPr lang="en-US" sz="2200" dirty="0" smtClean="0">
                <a:solidFill>
                  <a:srgbClr val="FF0000"/>
                </a:solidFill>
              </a:rPr>
            </a:br>
            <a:r>
              <a:rPr lang="en-US" sz="2200" dirty="0" smtClean="0">
                <a:solidFill>
                  <a:srgbClr val="FF0000"/>
                </a:solidFill>
              </a:rPr>
              <a:t>If n&gt;1 then it is called Super case-II  transport , where drug is released by polymer erosion</a:t>
            </a:r>
            <a:br>
              <a:rPr lang="en-US" sz="2200" dirty="0" smtClean="0">
                <a:solidFill>
                  <a:srgbClr val="FF0000"/>
                </a:solidFill>
              </a:rPr>
            </a:br>
            <a:endParaRPr lang="en-US" sz="2200" dirty="0">
              <a:solidFill>
                <a:srgbClr val="FF0000"/>
              </a:solidFill>
            </a:endParaRPr>
          </a:p>
        </p:txBody>
      </p:sp>
    </p:spTree>
    <p:extLst>
      <p:ext uri="{BB962C8B-B14F-4D97-AF65-F5344CB8AC3E}">
        <p14:creationId xmlns:p14="http://schemas.microsoft.com/office/powerpoint/2010/main" val="41886457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sz="3200" dirty="0" smtClean="0"/>
              <a:t>Non-degradable polymeric matrices</a:t>
            </a:r>
            <a:endParaRPr lang="en-US" sz="3200" dirty="0"/>
          </a:p>
        </p:txBody>
      </p:sp>
      <p:sp>
        <p:nvSpPr>
          <p:cNvPr id="3" name="Content Placeholder 2"/>
          <p:cNvSpPr>
            <a:spLocks noGrp="1"/>
          </p:cNvSpPr>
          <p:nvPr>
            <p:ph idx="1"/>
          </p:nvPr>
        </p:nvSpPr>
        <p:spPr>
          <a:xfrm>
            <a:off x="457200" y="1066800"/>
            <a:ext cx="8229600" cy="5410200"/>
          </a:xfrm>
        </p:spPr>
        <p:txBody>
          <a:bodyPr>
            <a:normAutofit fontScale="92500" lnSpcReduction="10000"/>
          </a:bodyPr>
          <a:lstStyle/>
          <a:p>
            <a:pPr algn="just"/>
            <a:r>
              <a:rPr lang="en-US" sz="2400" dirty="0" smtClean="0"/>
              <a:t>Non-degradable polymers </a:t>
            </a:r>
          </a:p>
          <a:p>
            <a:pPr lvl="1" algn="just"/>
            <a:r>
              <a:rPr lang="en-US" sz="2400" dirty="0" smtClean="0"/>
              <a:t>polyurethanes, silicone, 	</a:t>
            </a:r>
          </a:p>
          <a:p>
            <a:pPr lvl="1" algn="just"/>
            <a:r>
              <a:rPr lang="en-US" sz="2400" dirty="0" smtClean="0"/>
              <a:t>rubber, </a:t>
            </a:r>
          </a:p>
          <a:p>
            <a:pPr lvl="1" algn="just"/>
            <a:r>
              <a:rPr lang="en-US" sz="2400" dirty="0" smtClean="0"/>
              <a:t>poly (ethylene vinyl acetate)</a:t>
            </a:r>
          </a:p>
          <a:p>
            <a:pPr algn="just"/>
            <a:r>
              <a:rPr lang="en-US" sz="2400" dirty="0" smtClean="0"/>
              <a:t>Non-degradable polymers can be fabricated into “</a:t>
            </a:r>
            <a:r>
              <a:rPr lang="en-US" sz="2400" dirty="0" smtClean="0">
                <a:solidFill>
                  <a:srgbClr val="FF0000"/>
                </a:solidFill>
              </a:rPr>
              <a:t>reservoir-</a:t>
            </a:r>
            <a:r>
              <a:rPr lang="en-US" sz="2400" dirty="0" smtClean="0"/>
              <a:t>” and “</a:t>
            </a:r>
            <a:r>
              <a:rPr lang="en-US" sz="2400" dirty="0" smtClean="0">
                <a:solidFill>
                  <a:srgbClr val="FF0000"/>
                </a:solidFill>
              </a:rPr>
              <a:t>matrix-</a:t>
            </a:r>
            <a:r>
              <a:rPr lang="en-US" sz="2400" dirty="0" smtClean="0"/>
              <a:t>” type devices.</a:t>
            </a:r>
          </a:p>
          <a:p>
            <a:pPr algn="just"/>
            <a:r>
              <a:rPr lang="en-US" sz="2400" dirty="0" smtClean="0"/>
              <a:t>Solute transport from non-degradable polymeric systems is mainly considered as diffusion driven. </a:t>
            </a:r>
          </a:p>
          <a:p>
            <a:pPr algn="just"/>
            <a:r>
              <a:rPr lang="en-US" sz="2400" dirty="0" smtClean="0">
                <a:solidFill>
                  <a:srgbClr val="C00000"/>
                </a:solidFill>
              </a:rPr>
              <a:t>Reservoir type</a:t>
            </a:r>
            <a:r>
              <a:rPr lang="en-US" sz="2400" dirty="0" smtClean="0"/>
              <a:t>: The release rate remains relatively constant and is </a:t>
            </a:r>
            <a:r>
              <a:rPr lang="en-US" sz="2400" dirty="0" smtClean="0">
                <a:solidFill>
                  <a:srgbClr val="0000CC"/>
                </a:solidFill>
              </a:rPr>
              <a:t>not affected by concentration gradient</a:t>
            </a:r>
            <a:r>
              <a:rPr lang="en-US" sz="2400" dirty="0" smtClean="0"/>
              <a:t>, but most likely is related to the thickness and permeability of polymeric membrane.</a:t>
            </a:r>
          </a:p>
          <a:p>
            <a:pPr algn="just"/>
            <a:r>
              <a:rPr lang="en-US" sz="2400" dirty="0" smtClean="0">
                <a:solidFill>
                  <a:srgbClr val="C00000"/>
                </a:solidFill>
              </a:rPr>
              <a:t>Matrix type</a:t>
            </a:r>
            <a:r>
              <a:rPr lang="en-US" sz="2400" dirty="0" smtClean="0"/>
              <a:t>: drug release is more likely to be </a:t>
            </a:r>
            <a:r>
              <a:rPr lang="en-US" sz="2400" dirty="0" err="1" smtClean="0"/>
              <a:t>Fickian</a:t>
            </a:r>
            <a:r>
              <a:rPr lang="en-US" sz="2400" dirty="0" smtClean="0"/>
              <a:t> diffusion driven, which is </a:t>
            </a:r>
            <a:r>
              <a:rPr lang="en-US" sz="2400" dirty="0" smtClean="0">
                <a:solidFill>
                  <a:srgbClr val="0000CC"/>
                </a:solidFill>
              </a:rPr>
              <a:t>associated with concentration gradient</a:t>
            </a:r>
            <a:r>
              <a:rPr lang="en-US" sz="2400" dirty="0" smtClean="0"/>
              <a:t>, diffusion distance, and the degree of swelling</a:t>
            </a:r>
          </a:p>
          <a:p>
            <a:pPr lvl="1" algn="just"/>
            <a:endParaRPr lang="en-US" sz="24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sz="3200" dirty="0" smtClean="0"/>
              <a:t>Biodegradable polymeric matrices</a:t>
            </a:r>
            <a:endParaRPr lang="en-US" sz="3200" dirty="0"/>
          </a:p>
        </p:txBody>
      </p:sp>
      <p:sp>
        <p:nvSpPr>
          <p:cNvPr id="3" name="Content Placeholder 2"/>
          <p:cNvSpPr>
            <a:spLocks noGrp="1"/>
          </p:cNvSpPr>
          <p:nvPr>
            <p:ph idx="1"/>
          </p:nvPr>
        </p:nvSpPr>
        <p:spPr>
          <a:xfrm>
            <a:off x="304800" y="838200"/>
            <a:ext cx="8534400" cy="5181600"/>
          </a:xfrm>
        </p:spPr>
        <p:txBody>
          <a:bodyPr>
            <a:noAutofit/>
          </a:bodyPr>
          <a:lstStyle/>
          <a:p>
            <a:pPr algn="just"/>
            <a:r>
              <a:rPr lang="en-US" sz="2400" dirty="0" smtClean="0"/>
              <a:t>Biodegradable polymers contain labile bonds such as ester-, amide-, and anhydride-bonds that are prone to </a:t>
            </a:r>
            <a:r>
              <a:rPr lang="en-US" sz="2400" dirty="0" smtClean="0">
                <a:solidFill>
                  <a:srgbClr val="0070C0"/>
                </a:solidFill>
              </a:rPr>
              <a:t>hydrolysis</a:t>
            </a:r>
            <a:r>
              <a:rPr lang="en-US" sz="2400" dirty="0" smtClean="0"/>
              <a:t> or enzymatic degradation.</a:t>
            </a:r>
          </a:p>
          <a:p>
            <a:pPr algn="just"/>
            <a:r>
              <a:rPr lang="en-US" sz="2400" dirty="0" smtClean="0"/>
              <a:t>Types of degradation are</a:t>
            </a:r>
          </a:p>
          <a:p>
            <a:pPr lvl="1" algn="just"/>
            <a:r>
              <a:rPr lang="en-US" sz="2400" dirty="0" smtClean="0">
                <a:solidFill>
                  <a:srgbClr val="C00000"/>
                </a:solidFill>
              </a:rPr>
              <a:t>Surface degradation </a:t>
            </a:r>
            <a:r>
              <a:rPr lang="en-US" sz="2400" dirty="0" smtClean="0"/>
              <a:t>and </a:t>
            </a:r>
          </a:p>
          <a:p>
            <a:pPr lvl="1" algn="just"/>
            <a:r>
              <a:rPr lang="en-US" sz="2400" dirty="0" smtClean="0">
                <a:solidFill>
                  <a:srgbClr val="C00000"/>
                </a:solidFill>
              </a:rPr>
              <a:t>Bulk degradations </a:t>
            </a:r>
            <a:r>
              <a:rPr lang="en-US" sz="2400" dirty="0" smtClean="0"/>
              <a:t>are two typical modes of degradation. </a:t>
            </a:r>
          </a:p>
          <a:p>
            <a:pPr algn="just"/>
            <a:r>
              <a:rPr lang="en-US" sz="2400" dirty="0" smtClean="0"/>
              <a:t>In a surface degrading polymer, degradation is confined to the outer surface of the device. </a:t>
            </a:r>
          </a:p>
          <a:p>
            <a:pPr algn="just"/>
            <a:r>
              <a:rPr lang="en-US" sz="2400" dirty="0" smtClean="0"/>
              <a:t>In a bulk degrading polymer, degradation occurs homogeneously through out the material.</a:t>
            </a:r>
          </a:p>
          <a:p>
            <a:r>
              <a:rPr lang="en-US" sz="2400" dirty="0" smtClean="0"/>
              <a:t>Water is an important factor during hydrolysis and thus water intrusion into the device is of significant importance for the study of degradation kinetics as well as release kinetics.</a:t>
            </a:r>
            <a:endParaRPr lang="en-US" sz="24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p:cNvSpPr>
            <a:spLocks noGrp="1"/>
          </p:cNvSpPr>
          <p:nvPr>
            <p:ph type="title"/>
          </p:nvPr>
        </p:nvSpPr>
        <p:spPr>
          <a:xfrm>
            <a:off x="749807" y="274638"/>
            <a:ext cx="8314703" cy="639762"/>
          </a:xfrm>
        </p:spPr>
        <p:txBody>
          <a:bodyPr>
            <a:normAutofit/>
          </a:bodyPr>
          <a:lstStyle/>
          <a:p>
            <a:r>
              <a:rPr lang="en-US" sz="2800" dirty="0" smtClean="0">
                <a:latin typeface="Bookman Old Style" pitchFamily="18" charset="0"/>
              </a:rPr>
              <a:t>Diffusion</a:t>
            </a:r>
            <a:endParaRPr lang="en-US" sz="2800" dirty="0"/>
          </a:p>
        </p:txBody>
      </p:sp>
      <p:sp>
        <p:nvSpPr>
          <p:cNvPr id="7" name="Content Placeholder 2"/>
          <p:cNvSpPr>
            <a:spLocks noGrp="1"/>
          </p:cNvSpPr>
          <p:nvPr>
            <p:ph idx="1"/>
          </p:nvPr>
        </p:nvSpPr>
        <p:spPr>
          <a:xfrm>
            <a:off x="304800" y="838200"/>
            <a:ext cx="8534400" cy="5562600"/>
          </a:xfrm>
        </p:spPr>
        <p:txBody>
          <a:bodyPr>
            <a:noAutofit/>
          </a:bodyPr>
          <a:lstStyle/>
          <a:p>
            <a:pPr algn="just">
              <a:spcBef>
                <a:spcPts val="1800"/>
              </a:spcBef>
              <a:buNone/>
            </a:pPr>
            <a:r>
              <a:rPr lang="en-US" sz="2400" b="1" i="1" dirty="0" smtClean="0">
                <a:latin typeface="Bookman Old Style" pitchFamily="18" charset="0"/>
              </a:rPr>
              <a:t>	</a:t>
            </a:r>
            <a:r>
              <a:rPr lang="en-US" sz="2400" i="1" dirty="0" smtClean="0">
                <a:latin typeface="Bookman Old Style" pitchFamily="18" charset="0"/>
              </a:rPr>
              <a:t>Diffusion</a:t>
            </a:r>
            <a:r>
              <a:rPr lang="en-US" sz="2400" dirty="0" smtClean="0">
                <a:latin typeface="Bookman Old Style" pitchFamily="18" charset="0"/>
              </a:rPr>
              <a:t> is defined as the process of mass transfer of individual molecules of a substance from one part of a system to another, carried by random molecular motion, and is associated to forces such as concentration gradient.</a:t>
            </a:r>
            <a:r>
              <a:rPr lang="en-US" sz="2400" b="1" dirty="0" smtClean="0">
                <a:latin typeface="Bookman Old Style" pitchFamily="18" charset="0"/>
              </a:rPr>
              <a:t> </a:t>
            </a:r>
            <a:endParaRPr lang="en-US" sz="2400" dirty="0" smtClean="0">
              <a:latin typeface="Bookman Old Style" pitchFamily="18" charset="0"/>
            </a:endParaRPr>
          </a:p>
          <a:p>
            <a:pPr algn="just">
              <a:spcBef>
                <a:spcPts val="1800"/>
              </a:spcBef>
            </a:pPr>
            <a:r>
              <a:rPr lang="en-US" sz="2400" b="1" dirty="0" smtClean="0">
                <a:latin typeface="Bookman Old Style" pitchFamily="18" charset="0"/>
              </a:rPr>
              <a:t>Diffusion process is explained by </a:t>
            </a:r>
            <a:r>
              <a:rPr lang="en-US" sz="2400" b="1" dirty="0" err="1" smtClean="0">
                <a:latin typeface="Bookman Old Style" pitchFamily="18" charset="0"/>
              </a:rPr>
              <a:t>Fick’s</a:t>
            </a:r>
            <a:r>
              <a:rPr lang="en-US" sz="2400" b="1" dirty="0" smtClean="0">
                <a:latin typeface="Bookman Old Style" pitchFamily="18" charset="0"/>
              </a:rPr>
              <a:t> law of diffusion</a:t>
            </a:r>
            <a:endParaRPr lang="en-US" sz="2400" dirty="0" smtClean="0">
              <a:latin typeface="Bookman Old Style" pitchFamily="18" charset="0"/>
            </a:endParaRPr>
          </a:p>
          <a:p>
            <a:pPr algn="just">
              <a:spcBef>
                <a:spcPts val="1800"/>
              </a:spcBef>
            </a:pPr>
            <a:r>
              <a:rPr lang="en-US" sz="2400" i="1" dirty="0" err="1" smtClean="0">
                <a:latin typeface="Bookman Old Style" pitchFamily="18" charset="0"/>
              </a:rPr>
              <a:t>Fick's</a:t>
            </a:r>
            <a:r>
              <a:rPr lang="en-US" sz="2400" i="1" dirty="0" smtClean="0">
                <a:latin typeface="Bookman Old Style" pitchFamily="18" charset="0"/>
              </a:rPr>
              <a:t> first law</a:t>
            </a:r>
            <a:r>
              <a:rPr lang="en-US" sz="2400" dirty="0" smtClean="0">
                <a:latin typeface="Bookman Old Style" pitchFamily="18" charset="0"/>
              </a:rPr>
              <a:t> of diffusion states that the rate of transfer of molecules from regions of high concentration to regions of low concentration is proportional to the concentration gradient.</a:t>
            </a:r>
          </a:p>
          <a:p>
            <a:pPr algn="just">
              <a:spcBef>
                <a:spcPts val="1800"/>
              </a:spcBef>
            </a:pPr>
            <a:endParaRPr lang="en-US" sz="2400" dirty="0">
              <a:latin typeface="Bookman Old Style"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609600" y="533400"/>
            <a:ext cx="7543800" cy="6019800"/>
          </a:xfrm>
        </p:spPr>
        <p:txBody>
          <a:bodyPr>
            <a:noAutofit/>
          </a:bodyPr>
          <a:lstStyle/>
          <a:p>
            <a:r>
              <a:rPr lang="en-US" sz="2400" dirty="0" smtClean="0">
                <a:latin typeface="Bookman Old Style" pitchFamily="18" charset="0"/>
              </a:rPr>
              <a:t>In a </a:t>
            </a:r>
            <a:r>
              <a:rPr lang="en-US" sz="2400" dirty="0" smtClean="0">
                <a:solidFill>
                  <a:srgbClr val="FF0000"/>
                </a:solidFill>
                <a:latin typeface="Bookman Old Style" pitchFamily="18" charset="0"/>
              </a:rPr>
              <a:t>one-dimensional model </a:t>
            </a:r>
            <a:r>
              <a:rPr lang="en-US" sz="2400" dirty="0" smtClean="0">
                <a:latin typeface="Bookman Old Style" pitchFamily="18" charset="0"/>
              </a:rPr>
              <a:t>of diffusion, the law is expressed as:</a:t>
            </a:r>
          </a:p>
          <a:p>
            <a:endParaRPr lang="en-US" sz="2400" dirty="0" smtClean="0">
              <a:latin typeface="Bookman Old Style" pitchFamily="18" charset="0"/>
            </a:endParaRPr>
          </a:p>
          <a:p>
            <a:endParaRPr lang="en-US" sz="2400" dirty="0" smtClean="0">
              <a:latin typeface="Bookman Old Style" pitchFamily="18" charset="0"/>
            </a:endParaRPr>
          </a:p>
          <a:p>
            <a:endParaRPr lang="en-US" sz="2400" dirty="0" smtClean="0">
              <a:latin typeface="Bookman Old Style" pitchFamily="18" charset="0"/>
            </a:endParaRPr>
          </a:p>
          <a:p>
            <a:pPr algn="just">
              <a:spcBef>
                <a:spcPts val="1200"/>
              </a:spcBef>
            </a:pPr>
            <a:r>
              <a:rPr lang="en-US" sz="2200" dirty="0" smtClean="0">
                <a:latin typeface="Bookman Old Style" pitchFamily="18" charset="0"/>
              </a:rPr>
              <a:t>Where </a:t>
            </a:r>
            <a:r>
              <a:rPr lang="en-US" sz="2200" i="1" dirty="0" smtClean="0">
                <a:latin typeface="Bookman Old Style" pitchFamily="18" charset="0"/>
              </a:rPr>
              <a:t>J</a:t>
            </a:r>
            <a:r>
              <a:rPr lang="en-US" sz="2200" dirty="0" smtClean="0">
                <a:latin typeface="Bookman Old Style" pitchFamily="18" charset="0"/>
              </a:rPr>
              <a:t> is the flux: number of molecules per unit area per unit time (e.g., </a:t>
            </a:r>
            <a:r>
              <a:rPr lang="en-US" sz="2200" u="sng" dirty="0" smtClean="0">
                <a:latin typeface="Bookman Old Style" pitchFamily="18" charset="0"/>
                <a:hlinkClick r:id="rId2" tooltip="Learn more about Mols from ScienceDirect's AI-generated Topic Pages"/>
              </a:rPr>
              <a:t>mol</a:t>
            </a:r>
            <a:r>
              <a:rPr lang="en-US" sz="2200" dirty="0" smtClean="0">
                <a:latin typeface="Bookman Old Style" pitchFamily="18" charset="0"/>
              </a:rPr>
              <a:t> m</a:t>
            </a:r>
            <a:r>
              <a:rPr lang="en-US" sz="2200" baseline="30000" dirty="0" smtClean="0">
                <a:latin typeface="Bookman Old Style" pitchFamily="18" charset="0"/>
              </a:rPr>
              <a:t>− 2</a:t>
            </a:r>
            <a:r>
              <a:rPr lang="en-US" sz="2200" dirty="0" smtClean="0">
                <a:latin typeface="Bookman Old Style" pitchFamily="18" charset="0"/>
              </a:rPr>
              <a:t> s</a:t>
            </a:r>
            <a:r>
              <a:rPr lang="en-US" sz="2200" baseline="30000" dirty="0" smtClean="0">
                <a:latin typeface="Bookman Old Style" pitchFamily="18" charset="0"/>
              </a:rPr>
              <a:t>− 1</a:t>
            </a:r>
            <a:r>
              <a:rPr lang="en-US" sz="2200" dirty="0" smtClean="0">
                <a:latin typeface="Bookman Old Style" pitchFamily="18" charset="0"/>
              </a:rPr>
              <a:t>)</a:t>
            </a:r>
          </a:p>
          <a:p>
            <a:pPr algn="just">
              <a:spcBef>
                <a:spcPts val="1200"/>
              </a:spcBef>
            </a:pPr>
            <a:r>
              <a:rPr lang="en-US" sz="2200" i="1" dirty="0" smtClean="0">
                <a:latin typeface="Bookman Old Style" pitchFamily="18" charset="0"/>
              </a:rPr>
              <a:t>D</a:t>
            </a:r>
            <a:r>
              <a:rPr lang="en-US" sz="2200" dirty="0" smtClean="0">
                <a:latin typeface="Bookman Old Style" pitchFamily="18" charset="0"/>
              </a:rPr>
              <a:t> is the diffusion coefficient: length</a:t>
            </a:r>
            <a:r>
              <a:rPr lang="en-US" sz="2200" baseline="30000" dirty="0" smtClean="0">
                <a:latin typeface="Bookman Old Style" pitchFamily="18" charset="0"/>
              </a:rPr>
              <a:t>2</a:t>
            </a:r>
            <a:r>
              <a:rPr lang="en-US" sz="2200" dirty="0" smtClean="0">
                <a:latin typeface="Bookman Old Style" pitchFamily="18" charset="0"/>
              </a:rPr>
              <a:t> time</a:t>
            </a:r>
            <a:r>
              <a:rPr lang="en-US" sz="2200" baseline="30000" dirty="0" smtClean="0">
                <a:latin typeface="Bookman Old Style" pitchFamily="18" charset="0"/>
              </a:rPr>
              <a:t>− 1</a:t>
            </a:r>
            <a:r>
              <a:rPr lang="en-US" sz="2200" dirty="0" smtClean="0">
                <a:latin typeface="Bookman Old Style" pitchFamily="18" charset="0"/>
              </a:rPr>
              <a:t> (e.g., m</a:t>
            </a:r>
            <a:r>
              <a:rPr lang="en-US" sz="2200" baseline="30000" dirty="0" smtClean="0">
                <a:latin typeface="Bookman Old Style" pitchFamily="18" charset="0"/>
              </a:rPr>
              <a:t>2</a:t>
            </a:r>
            <a:r>
              <a:rPr lang="en-US" sz="2200" dirty="0" smtClean="0">
                <a:latin typeface="Bookman Old Style" pitchFamily="18" charset="0"/>
              </a:rPr>
              <a:t>/s)</a:t>
            </a:r>
          </a:p>
          <a:p>
            <a:pPr algn="just">
              <a:spcBef>
                <a:spcPts val="1200"/>
              </a:spcBef>
            </a:pPr>
            <a:r>
              <a:rPr lang="en-US" sz="2200" i="1" dirty="0" smtClean="0">
                <a:latin typeface="Bookman Old Style" pitchFamily="18" charset="0"/>
              </a:rPr>
              <a:t>φ</a:t>
            </a:r>
            <a:r>
              <a:rPr lang="en-US" sz="2200" dirty="0" smtClean="0">
                <a:latin typeface="Bookman Old Style" pitchFamily="18" charset="0"/>
              </a:rPr>
              <a:t> is the concentration: number of molecules per unit volume (e.g., mol m</a:t>
            </a:r>
            <a:r>
              <a:rPr lang="en-US" sz="2200" baseline="30000" dirty="0" smtClean="0">
                <a:latin typeface="Bookman Old Style" pitchFamily="18" charset="0"/>
              </a:rPr>
              <a:t>− 3</a:t>
            </a:r>
            <a:r>
              <a:rPr lang="en-US" sz="2200" dirty="0" smtClean="0">
                <a:latin typeface="Bookman Old Style" pitchFamily="18" charset="0"/>
              </a:rPr>
              <a:t>)</a:t>
            </a:r>
          </a:p>
          <a:p>
            <a:pPr algn="just">
              <a:spcBef>
                <a:spcPts val="1200"/>
              </a:spcBef>
            </a:pPr>
            <a:r>
              <a:rPr lang="en-US" sz="2200" dirty="0" smtClean="0">
                <a:solidFill>
                  <a:schemeClr val="accent6">
                    <a:lumMod val="75000"/>
                  </a:schemeClr>
                </a:solidFill>
                <a:latin typeface="Bookman Old Style" pitchFamily="18" charset="0"/>
              </a:rPr>
              <a:t>The flux </a:t>
            </a:r>
            <a:r>
              <a:rPr lang="en-US" sz="2200" i="1" dirty="0" smtClean="0">
                <a:solidFill>
                  <a:schemeClr val="accent6">
                    <a:lumMod val="75000"/>
                  </a:schemeClr>
                </a:solidFill>
                <a:latin typeface="Bookman Old Style" pitchFamily="18" charset="0"/>
              </a:rPr>
              <a:t>J</a:t>
            </a:r>
            <a:r>
              <a:rPr lang="en-US" sz="2200" dirty="0" smtClean="0">
                <a:solidFill>
                  <a:schemeClr val="accent6">
                    <a:lumMod val="75000"/>
                  </a:schemeClr>
                </a:solidFill>
                <a:latin typeface="Bookman Old Style" pitchFamily="18" charset="0"/>
              </a:rPr>
              <a:t> is positive when the gradient ∂φ/∂x is negative, because diffusion occurs to level the gradient</a:t>
            </a:r>
            <a:r>
              <a:rPr lang="en-US" sz="2200" dirty="0" smtClean="0">
                <a:latin typeface="Bookman Old Style" pitchFamily="18" charset="0"/>
              </a:rPr>
              <a:t>.</a:t>
            </a:r>
          </a:p>
          <a:p>
            <a:endParaRPr lang="en-US" sz="2400" dirty="0">
              <a:latin typeface="Bookman Old Style" pitchFamily="18" charset="0"/>
            </a:endParaRPr>
          </a:p>
        </p:txBody>
      </p:sp>
      <p:pic>
        <p:nvPicPr>
          <p:cNvPr id="5" name="Picture 4"/>
          <p:cNvPicPr/>
          <p:nvPr/>
        </p:nvPicPr>
        <p:blipFill>
          <a:blip r:embed="rId3"/>
          <a:srcRect/>
          <a:stretch>
            <a:fillRect/>
          </a:stretch>
        </p:blipFill>
        <p:spPr bwMode="auto">
          <a:xfrm>
            <a:off x="4572000" y="1371600"/>
            <a:ext cx="2066290" cy="1066800"/>
          </a:xfrm>
          <a:prstGeom prst="rect">
            <a:avLst/>
          </a:prstGeom>
          <a:noFill/>
          <a:ln w="9525">
            <a:noFill/>
            <a:miter lim="800000"/>
            <a:headEnd/>
            <a:tailEnd/>
          </a:ln>
        </p:spPr>
      </p:pic>
      <p:pic>
        <p:nvPicPr>
          <p:cNvPr id="6" name="Picture 5"/>
          <p:cNvPicPr/>
          <p:nvPr/>
        </p:nvPicPr>
        <p:blipFill>
          <a:blip r:embed="rId4"/>
          <a:srcRect/>
          <a:stretch>
            <a:fillRect/>
          </a:stretch>
        </p:blipFill>
        <p:spPr bwMode="auto">
          <a:xfrm>
            <a:off x="1371600" y="1371600"/>
            <a:ext cx="2667000" cy="126428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latin typeface="Bookman Old Style" pitchFamily="18" charset="0"/>
              </a:rPr>
              <a:t>Fick’s</a:t>
            </a:r>
            <a:r>
              <a:rPr lang="en-US" sz="3200" dirty="0" smtClean="0">
                <a:latin typeface="Bookman Old Style" pitchFamily="18" charset="0"/>
              </a:rPr>
              <a:t> Second Law of Diffusion</a:t>
            </a:r>
            <a:br>
              <a:rPr lang="en-US" sz="3200" dirty="0" smtClean="0">
                <a:latin typeface="Bookman Old Style" pitchFamily="18" charset="0"/>
              </a:rPr>
            </a:br>
            <a:endParaRPr lang="kn-IN" sz="3200" dirty="0">
              <a:latin typeface="Bookman Old Style" pitchFamily="18" charset="0"/>
            </a:endParaRPr>
          </a:p>
        </p:txBody>
      </p:sp>
      <p:pic>
        <p:nvPicPr>
          <p:cNvPr id="1026" name="Picture 2"/>
          <p:cNvPicPr>
            <a:picLocks noGrp="1" noChangeAspect="1" noChangeArrowheads="1"/>
          </p:cNvPicPr>
          <p:nvPr>
            <p:ph idx="1"/>
          </p:nvPr>
        </p:nvPicPr>
        <p:blipFill>
          <a:blip r:embed="rId2"/>
          <a:srcRect/>
          <a:stretch>
            <a:fillRect/>
          </a:stretch>
        </p:blipFill>
        <p:spPr bwMode="auto">
          <a:xfrm>
            <a:off x="3429000" y="838200"/>
            <a:ext cx="1981200" cy="990600"/>
          </a:xfrm>
          <a:prstGeom prst="rect">
            <a:avLst/>
          </a:prstGeom>
          <a:noFill/>
          <a:ln w="9525">
            <a:noFill/>
            <a:miter lim="800000"/>
            <a:headEnd/>
            <a:tailEnd/>
          </a:ln>
          <a:effectLst/>
        </p:spPr>
      </p:pic>
      <p:sp>
        <p:nvSpPr>
          <p:cNvPr id="1028" name="Rectangle 4"/>
          <p:cNvSpPr>
            <a:spLocks noChangeArrowheads="1"/>
          </p:cNvSpPr>
          <p:nvPr/>
        </p:nvSpPr>
        <p:spPr bwMode="auto">
          <a:xfrm>
            <a:off x="152400" y="1752600"/>
            <a:ext cx="6781800" cy="4493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smtClean="0">
                <a:ln>
                  <a:noFill/>
                </a:ln>
                <a:solidFill>
                  <a:srgbClr val="000000"/>
                </a:solidFill>
                <a:effectLst/>
                <a:latin typeface="Bookman Old Style" pitchFamily="18" charset="0"/>
                <a:cs typeface="Tahoma" pitchFamily="34" charset="0"/>
              </a:rPr>
              <a:t>Where </a:t>
            </a:r>
            <a:r>
              <a:rPr lang="en-US" sz="2200" dirty="0" smtClean="0">
                <a:solidFill>
                  <a:srgbClr val="000000"/>
                </a:solidFill>
                <a:latin typeface="Bookman Old Style" pitchFamily="18" charset="0"/>
                <a:cs typeface="Tahoma" pitchFamily="34" charset="0"/>
              </a:rPr>
              <a:t>dc/</a:t>
            </a:r>
            <a:r>
              <a:rPr lang="en-US" sz="2200" dirty="0" err="1" smtClean="0">
                <a:solidFill>
                  <a:srgbClr val="000000"/>
                </a:solidFill>
                <a:latin typeface="Bookman Old Style" pitchFamily="18" charset="0"/>
                <a:cs typeface="Tahoma" pitchFamily="34" charset="0"/>
              </a:rPr>
              <a:t>dt</a:t>
            </a:r>
            <a:r>
              <a:rPr lang="en-US" sz="2200" dirty="0" smtClean="0">
                <a:solidFill>
                  <a:srgbClr val="000000"/>
                </a:solidFill>
                <a:latin typeface="Bookman Old Style" pitchFamily="18" charset="0"/>
                <a:cs typeface="Tahoma" pitchFamily="34" charset="0"/>
              </a:rPr>
              <a:t> </a:t>
            </a:r>
            <a:r>
              <a:rPr kumimoji="0" lang="en-US" sz="2200" b="0" i="0" u="none" strike="noStrike" cap="none" normalizeH="0" baseline="0" dirty="0" smtClean="0">
                <a:ln>
                  <a:noFill/>
                </a:ln>
                <a:solidFill>
                  <a:srgbClr val="000000"/>
                </a:solidFill>
                <a:effectLst/>
                <a:latin typeface="Bookman Old Style" pitchFamily="18" charset="0"/>
                <a:cs typeface="Tahoma" pitchFamily="34" charset="0"/>
              </a:rPr>
              <a:t>represents the rate of change of concentration in a certain area</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200" dirty="0" smtClean="0">
              <a:solidFill>
                <a:srgbClr val="000000"/>
              </a:solidFill>
              <a:latin typeface="Bookman Old Style" pitchFamily="18" charset="0"/>
              <a:cs typeface="Tahoma"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smtClean="0">
              <a:ln>
                <a:noFill/>
              </a:ln>
              <a:solidFill>
                <a:srgbClr val="000000"/>
              </a:solidFill>
              <a:effectLst/>
              <a:latin typeface="Bookman Old Style" pitchFamily="18" charset="0"/>
              <a:cs typeface="Tahoma" pitchFamily="34" charset="0"/>
            </a:endParaRPr>
          </a:p>
          <a:p>
            <a:pPr lvl="0" algn="just" fontAlgn="base">
              <a:spcBef>
                <a:spcPct val="0"/>
              </a:spcBef>
              <a:spcAft>
                <a:spcPct val="0"/>
              </a:spcAft>
            </a:pPr>
            <a:r>
              <a:rPr lang="en-US" sz="2200" dirty="0" smtClean="0">
                <a:latin typeface="Bookman Old Style" pitchFamily="18" charset="0"/>
                <a:cs typeface="Arial" pitchFamily="34" charset="0"/>
              </a:rPr>
              <a:t>	</a:t>
            </a:r>
            <a:r>
              <a:rPr lang="en-US" sz="2200" dirty="0" smtClean="0">
                <a:latin typeface="Bookman Old Style" pitchFamily="18" charset="0"/>
              </a:rPr>
              <a:t>accounts for a varying concentration in the system.</a:t>
            </a:r>
          </a:p>
          <a:p>
            <a:pPr lvl="0" algn="just" fontAlgn="base">
              <a:spcBef>
                <a:spcPct val="0"/>
              </a:spcBef>
              <a:spcAft>
                <a:spcPct val="0"/>
              </a:spcAft>
            </a:pPr>
            <a:endParaRPr lang="en-US" sz="2200" dirty="0" smtClean="0">
              <a:latin typeface="Bookman Old Style" pitchFamily="18" charset="0"/>
            </a:endParaRPr>
          </a:p>
          <a:p>
            <a:pPr lvl="0" algn="just" fontAlgn="base">
              <a:spcBef>
                <a:spcPct val="0"/>
              </a:spcBef>
              <a:spcAft>
                <a:spcPct val="0"/>
              </a:spcAft>
            </a:pPr>
            <a:r>
              <a:rPr lang="en-US" sz="2200" dirty="0" smtClean="0">
                <a:latin typeface="Bookman Old Style" pitchFamily="18" charset="0"/>
              </a:rPr>
              <a:t>Diffusion can be thought of as a series of random steps that the particle takes as it moves from where it started. </a:t>
            </a:r>
          </a:p>
          <a:p>
            <a:pPr lvl="0" algn="just" fontAlgn="base">
              <a:spcBef>
                <a:spcPct val="0"/>
              </a:spcBef>
              <a:spcAft>
                <a:spcPct val="0"/>
              </a:spcAft>
            </a:pPr>
            <a:r>
              <a:rPr lang="en-US" sz="2200" dirty="0" smtClean="0">
                <a:latin typeface="Bookman Old Style" pitchFamily="18" charset="0"/>
              </a:rPr>
              <a:t>These steps can either lead the particle away from where it started, or lead back to where it started. </a:t>
            </a:r>
            <a:endParaRPr kumimoji="0" lang="en-US" sz="2200" b="0" i="0" u="none" strike="noStrike" cap="none" normalizeH="0" baseline="0" dirty="0" smtClean="0">
              <a:ln>
                <a:noFill/>
              </a:ln>
              <a:solidFill>
                <a:schemeClr val="tx1"/>
              </a:solidFill>
              <a:effectLst/>
              <a:latin typeface="Bookman Old Style" pitchFamily="18" charset="0"/>
              <a:cs typeface="Arial" pitchFamily="34" charset="0"/>
            </a:endParaRPr>
          </a:p>
        </p:txBody>
      </p:sp>
      <p:pic>
        <p:nvPicPr>
          <p:cNvPr id="1029" name="Picture 5"/>
          <p:cNvPicPr>
            <a:picLocks noChangeAspect="1" noChangeArrowheads="1"/>
          </p:cNvPicPr>
          <p:nvPr/>
        </p:nvPicPr>
        <p:blipFill>
          <a:blip r:embed="rId3"/>
          <a:srcRect/>
          <a:stretch>
            <a:fillRect/>
          </a:stretch>
        </p:blipFill>
        <p:spPr bwMode="auto">
          <a:xfrm>
            <a:off x="0" y="2667000"/>
            <a:ext cx="1066800" cy="771525"/>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a:srcRect/>
          <a:stretch>
            <a:fillRect/>
          </a:stretch>
        </p:blipFill>
        <p:spPr bwMode="auto">
          <a:xfrm>
            <a:off x="6960544" y="4038600"/>
            <a:ext cx="2031056" cy="173171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just">
              <a:lnSpc>
                <a:spcPct val="200000"/>
              </a:lnSpc>
            </a:pPr>
            <a:r>
              <a:rPr lang="en-US" sz="2400" i="1" dirty="0" smtClean="0">
                <a:solidFill>
                  <a:srgbClr val="FF0000"/>
                </a:solidFill>
              </a:rPr>
              <a:t>Fick’s </a:t>
            </a:r>
            <a:r>
              <a:rPr lang="en-US" sz="2400" i="1" dirty="0" smtClean="0">
                <a:solidFill>
                  <a:srgbClr val="FF0000"/>
                </a:solidFill>
              </a:rPr>
              <a:t>law of diffusion provides the fundamental for the description of solute transport from polymeric matrices. </a:t>
            </a:r>
            <a:endParaRPr lang="en-US" sz="2400" i="1" dirty="0" smtClean="0">
              <a:solidFill>
                <a:srgbClr val="FF0000"/>
              </a:solidFill>
            </a:endParaRPr>
          </a:p>
          <a:p>
            <a:pPr algn="just">
              <a:lnSpc>
                <a:spcPct val="200000"/>
              </a:lnSpc>
            </a:pPr>
            <a:r>
              <a:rPr lang="en-US" sz="2400" dirty="0"/>
              <a:t>Two types of diffusion are</a:t>
            </a:r>
            <a:endParaRPr lang="en-US" sz="2400" i="1" dirty="0" smtClean="0">
              <a:solidFill>
                <a:srgbClr val="FF0000"/>
              </a:solidFill>
            </a:endParaRPr>
          </a:p>
          <a:p>
            <a:pPr lvl="1" algn="just">
              <a:lnSpc>
                <a:spcPct val="200000"/>
              </a:lnSpc>
            </a:pPr>
            <a:r>
              <a:rPr lang="en-US" sz="2400" dirty="0" err="1" smtClean="0"/>
              <a:t>Fickian</a:t>
            </a:r>
            <a:r>
              <a:rPr lang="en-US" sz="2400" dirty="0" smtClean="0"/>
              <a:t> diffusion (the polymer relaxation time (</a:t>
            </a:r>
            <a:r>
              <a:rPr lang="en-US" sz="2400" dirty="0" err="1" smtClean="0"/>
              <a:t>t</a:t>
            </a:r>
            <a:r>
              <a:rPr lang="en-US" sz="2400" baseline="-25000" dirty="0" err="1" smtClean="0"/>
              <a:t>r</a:t>
            </a:r>
            <a:r>
              <a:rPr lang="en-US" sz="2400" dirty="0" smtClean="0"/>
              <a:t>) is much greater than the characteristic solvent </a:t>
            </a:r>
            <a:r>
              <a:rPr lang="en-US" sz="2400" b="1" dirty="0" smtClean="0"/>
              <a:t>diffusion</a:t>
            </a:r>
            <a:r>
              <a:rPr lang="en-US" sz="2400" dirty="0" smtClean="0"/>
              <a:t> time (t</a:t>
            </a:r>
            <a:r>
              <a:rPr lang="en-US" sz="2400" baseline="-25000" dirty="0" smtClean="0"/>
              <a:t>d</a:t>
            </a:r>
            <a:r>
              <a:rPr lang="en-US" sz="2400" dirty="0" smtClean="0"/>
              <a:t>)</a:t>
            </a:r>
          </a:p>
          <a:p>
            <a:pPr lvl="1" algn="just">
              <a:lnSpc>
                <a:spcPct val="200000"/>
              </a:lnSpc>
            </a:pPr>
            <a:r>
              <a:rPr lang="en-US" sz="2400" dirty="0" smtClean="0"/>
              <a:t>Non-</a:t>
            </a:r>
            <a:r>
              <a:rPr lang="en-US" sz="2400" dirty="0" err="1" smtClean="0"/>
              <a:t>Fickian</a:t>
            </a:r>
            <a:r>
              <a:rPr lang="en-US" sz="2400" dirty="0" smtClean="0"/>
              <a:t>  or anomalous diffusion (</a:t>
            </a:r>
            <a:r>
              <a:rPr lang="en-US" sz="2400" i="1" dirty="0" err="1" smtClean="0"/>
              <a:t>tr</a:t>
            </a:r>
            <a:r>
              <a:rPr lang="en-US" sz="2400" i="1" dirty="0" smtClean="0"/>
              <a:t> ≈ td</a:t>
            </a:r>
            <a:r>
              <a:rPr lang="en-US" sz="2400" dirty="0" smtClean="0"/>
              <a:t>)</a:t>
            </a:r>
            <a:endParaRPr lang="en-US" sz="2400"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Garamond"/>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2205</TotalTime>
  <Words>1855</Words>
  <Application>Microsoft Office PowerPoint</Application>
  <PresentationFormat>On-screen Show (4:3)</PresentationFormat>
  <Paragraphs>197</Paragraphs>
  <Slides>37</Slides>
  <Notes>3</Notes>
  <HiddenSlides>11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Book Antiqua</vt:lpstr>
      <vt:lpstr>Bookman Old Style</vt:lpstr>
      <vt:lpstr>Calibri</vt:lpstr>
      <vt:lpstr>Garamond</vt:lpstr>
      <vt:lpstr>Tahoma</vt:lpstr>
      <vt:lpstr>Times New Roman</vt:lpstr>
      <vt:lpstr>Office Theme</vt:lpstr>
      <vt:lpstr>Higuchi and Peppas plot</vt:lpstr>
      <vt:lpstr>PowerPoint Presentation</vt:lpstr>
      <vt:lpstr>PowerPoint Presentation</vt:lpstr>
      <vt:lpstr>Non-degradable polymeric matrices</vt:lpstr>
      <vt:lpstr>Biodegradable polymeric matrices</vt:lpstr>
      <vt:lpstr>Diffusion</vt:lpstr>
      <vt:lpstr>PowerPoint Presentation</vt:lpstr>
      <vt:lpstr>Fick’s Second Law of Diffusion </vt:lpstr>
      <vt:lpstr>PowerPoint Presentation</vt:lpstr>
      <vt:lpstr>Mathematical models for drug release kinetics from polymeric systems</vt:lpstr>
      <vt:lpstr>Empirical model</vt:lpstr>
      <vt:lpstr>Model dependent methods</vt:lpstr>
      <vt:lpstr>Zero-order model </vt:lpstr>
      <vt:lpstr>PowerPoint Presentation</vt:lpstr>
      <vt:lpstr>First order model</vt:lpstr>
      <vt:lpstr>PowerPoint Presentation</vt:lpstr>
      <vt:lpstr>Higuchi kinetics</vt:lpstr>
      <vt:lpstr>PowerPoint Presentation</vt:lpstr>
      <vt:lpstr>PowerPoint Presentation</vt:lpstr>
      <vt:lpstr>PowerPoint Presentation</vt:lpstr>
      <vt:lpstr>PowerPoint Presentation</vt:lpstr>
      <vt:lpstr>Release from a planar System Having a Homogeneous Matrix</vt:lpstr>
      <vt:lpstr>Release from a Planar System Having a Granular Matrix</vt:lpstr>
      <vt:lpstr>PowerPoint Presentation</vt:lpstr>
      <vt:lpstr>PowerPoint Presentation</vt:lpstr>
      <vt:lpstr>PowerPoint Presentation</vt:lpstr>
      <vt:lpstr>PowerPoint Presentation</vt:lpstr>
      <vt:lpstr>PowerPoint Presentation</vt:lpstr>
      <vt:lpstr>Korsemeyer- peppas model:</vt:lpstr>
      <vt:lpstr>PowerPoint Presentation</vt:lpstr>
      <vt:lpstr>PowerPoint Presentation</vt:lpstr>
      <vt:lpstr>The ‘n’ value is used to characterize different release</vt:lpstr>
      <vt:lpstr>PowerPoint Presentation</vt:lpstr>
      <vt:lpstr>Fickian and non-Fickian release behavior of swelling-controlled release systems</vt:lpstr>
      <vt:lpstr>Different models of swellable polymers</vt:lpstr>
      <vt:lpstr>PowerPoint Presentation</vt:lpstr>
      <vt:lpstr>If n=1 it is zero order kinetics  case-II transport mechanism in which drug is released constantly by polymer relaxation. If n&gt;1 then it is called Super case-II  transport , where drug is released by polymer erosion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Higuchi and Peppas plot</dc:title>
  <dc:creator>Preethi</dc:creator>
  <cp:lastModifiedBy>Windows User</cp:lastModifiedBy>
  <cp:revision>241</cp:revision>
  <dcterms:created xsi:type="dcterms:W3CDTF">2006-08-16T00:00:00Z</dcterms:created>
  <dcterms:modified xsi:type="dcterms:W3CDTF">2022-01-29T08:28:59Z</dcterms:modified>
</cp:coreProperties>
</file>