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84" r:id="rId2"/>
    <p:sldId id="267" r:id="rId3"/>
    <p:sldId id="268" r:id="rId4"/>
    <p:sldId id="279" r:id="rId5"/>
    <p:sldId id="280" r:id="rId6"/>
    <p:sldId id="289" r:id="rId7"/>
    <p:sldId id="269" r:id="rId8"/>
    <p:sldId id="276" r:id="rId9"/>
    <p:sldId id="285" r:id="rId10"/>
    <p:sldId id="270" r:id="rId11"/>
    <p:sldId id="271" r:id="rId12"/>
    <p:sldId id="274" r:id="rId13"/>
    <p:sldId id="272" r:id="rId14"/>
    <p:sldId id="273" r:id="rId15"/>
    <p:sldId id="286" r:id="rId16"/>
    <p:sldId id="287" r:id="rId17"/>
    <p:sldId id="275" r:id="rId18"/>
    <p:sldId id="288"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1A261-DB1B-4E9B-ACB2-ACBEA09D82D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N"/>
        </a:p>
      </dgm:t>
    </dgm:pt>
    <dgm:pt modelId="{3324EBEA-55B4-4D8F-851B-477C08D6E969}">
      <dgm:prSet phldrT="[Text]" custT="1"/>
      <dgm:spPr>
        <a:solidFill>
          <a:schemeClr val="bg1"/>
        </a:solidFill>
        <a:ln>
          <a:noFill/>
        </a:ln>
        <a:scene3d>
          <a:camera prst="orthographicFront"/>
          <a:lightRig rig="threePt" dir="t"/>
        </a:scene3d>
        <a:sp3d>
          <a:bevelT w="165100" prst="coolSlant"/>
        </a:sp3d>
      </dgm:spPr>
      <dgm:t>
        <a:bodyPr/>
        <a:lstStyle/>
        <a:p>
          <a:r>
            <a:rPr lang="en-IN" sz="3200" b="1" dirty="0">
              <a:solidFill>
                <a:schemeClr val="tx1"/>
              </a:solidFill>
            </a:rPr>
            <a:t>Evaluation methods of Disinfectants</a:t>
          </a:r>
        </a:p>
      </dgm:t>
    </dgm:pt>
    <dgm:pt modelId="{A18C4F67-AF0B-4AE3-B995-EDE22038359E}" type="parTrans" cxnId="{5C87D10A-8D92-47B3-8861-3BE91BA7A549}">
      <dgm:prSet/>
      <dgm:spPr/>
      <dgm:t>
        <a:bodyPr/>
        <a:lstStyle/>
        <a:p>
          <a:endParaRPr lang="en-IN"/>
        </a:p>
      </dgm:t>
    </dgm:pt>
    <dgm:pt modelId="{BB3EC61F-08C5-4E18-A49D-C4128AD7D7B4}" type="sibTrans" cxnId="{5C87D10A-8D92-47B3-8861-3BE91BA7A549}">
      <dgm:prSet/>
      <dgm:spPr/>
      <dgm:t>
        <a:bodyPr/>
        <a:lstStyle/>
        <a:p>
          <a:endParaRPr lang="en-IN"/>
        </a:p>
      </dgm:t>
    </dgm:pt>
    <dgm:pt modelId="{41E31CD1-4BB5-4673-8F96-5F97F7AF0B88}">
      <dgm:prSet phldrT="[Text]" custT="1"/>
      <dgm:spPr>
        <a:solidFill>
          <a:schemeClr val="bg1"/>
        </a:solidFill>
        <a:ln>
          <a:noFill/>
        </a:ln>
        <a:scene3d>
          <a:camera prst="orthographicFront"/>
          <a:lightRig rig="threePt" dir="t"/>
        </a:scene3d>
        <a:sp3d>
          <a:bevelT w="165100" prst="coolSlant"/>
        </a:sp3d>
      </dgm:spPr>
      <dgm:t>
        <a:bodyPr/>
        <a:lstStyle/>
        <a:p>
          <a:pPr>
            <a:buFont typeface="Arial" panose="020B0604020202020204" pitchFamily="34" charset="0"/>
            <a:buChar char="•"/>
          </a:pPr>
          <a:r>
            <a:rPr lang="en-IN" sz="2400" b="1" dirty="0">
              <a:solidFill>
                <a:schemeClr val="tx1"/>
              </a:solidFill>
            </a:rPr>
            <a:t>Suspension tests (Phenol coefficient test)</a:t>
          </a:r>
        </a:p>
      </dgm:t>
    </dgm:pt>
    <dgm:pt modelId="{664B3A1B-62E9-4D07-BF8C-B641F8E2C1AD}" type="parTrans" cxnId="{E370BD9C-5960-45F5-A32F-062F805D9DA0}">
      <dgm:prSet/>
      <dgm:spPr/>
      <dgm:t>
        <a:bodyPr/>
        <a:lstStyle/>
        <a:p>
          <a:endParaRPr lang="en-IN"/>
        </a:p>
      </dgm:t>
    </dgm:pt>
    <dgm:pt modelId="{74E10E62-DF1E-4499-940B-26B76F2C0A0F}" type="sibTrans" cxnId="{E370BD9C-5960-45F5-A32F-062F805D9DA0}">
      <dgm:prSet/>
      <dgm:spPr/>
      <dgm:t>
        <a:bodyPr/>
        <a:lstStyle/>
        <a:p>
          <a:endParaRPr lang="en-IN"/>
        </a:p>
      </dgm:t>
    </dgm:pt>
    <dgm:pt modelId="{43C80305-FCDE-4A67-A017-E36315B1B7CC}">
      <dgm:prSet custT="1"/>
      <dgm:spPr>
        <a:solidFill>
          <a:schemeClr val="accent2"/>
        </a:solidFill>
        <a:ln>
          <a:noFill/>
        </a:ln>
        <a:scene3d>
          <a:camera prst="orthographicFront"/>
          <a:lightRig rig="threePt" dir="t"/>
        </a:scene3d>
        <a:sp3d>
          <a:bevelT w="165100" prst="coolSlant"/>
        </a:sp3d>
      </dgm:spPr>
      <dgm:t>
        <a:bodyPr/>
        <a:lstStyle/>
        <a:p>
          <a:pPr>
            <a:buFont typeface="Arial" panose="020B0604020202020204" pitchFamily="34" charset="0"/>
            <a:buChar char="•"/>
          </a:pPr>
          <a:r>
            <a:rPr lang="en-IN" sz="2400" b="1" dirty="0">
              <a:solidFill>
                <a:schemeClr val="tx1"/>
              </a:solidFill>
            </a:rPr>
            <a:t>Capacity test (Kelsey-Sykes test)</a:t>
          </a:r>
        </a:p>
      </dgm:t>
    </dgm:pt>
    <dgm:pt modelId="{6F33CD65-8871-47C5-BB2A-9AC112CFC21D}" type="parTrans" cxnId="{F5F2F063-EB47-4664-9B78-BB818310D59D}">
      <dgm:prSet/>
      <dgm:spPr/>
      <dgm:t>
        <a:bodyPr/>
        <a:lstStyle/>
        <a:p>
          <a:endParaRPr lang="en-IN"/>
        </a:p>
      </dgm:t>
    </dgm:pt>
    <dgm:pt modelId="{245832A5-6D7A-4099-A9FE-18F84936915E}" type="sibTrans" cxnId="{F5F2F063-EB47-4664-9B78-BB818310D59D}">
      <dgm:prSet/>
      <dgm:spPr/>
      <dgm:t>
        <a:bodyPr/>
        <a:lstStyle/>
        <a:p>
          <a:endParaRPr lang="en-IN"/>
        </a:p>
      </dgm:t>
    </dgm:pt>
    <dgm:pt modelId="{ACC6ABD5-045C-4D53-AC35-1DF269AB086A}">
      <dgm:prSet custT="1"/>
      <dgm:spPr>
        <a:solidFill>
          <a:schemeClr val="accent3"/>
        </a:solidFill>
        <a:ln>
          <a:noFill/>
        </a:ln>
        <a:scene3d>
          <a:camera prst="orthographicFront"/>
          <a:lightRig rig="threePt" dir="t"/>
        </a:scene3d>
        <a:sp3d>
          <a:bevelT w="165100" prst="coolSlant"/>
        </a:sp3d>
      </dgm:spPr>
      <dgm:t>
        <a:bodyPr/>
        <a:lstStyle/>
        <a:p>
          <a:pPr>
            <a:buFont typeface="Arial" panose="020B0604020202020204" pitchFamily="34" charset="0"/>
            <a:buChar char="•"/>
          </a:pPr>
          <a:r>
            <a:rPr lang="en-IN" sz="2400" b="1" dirty="0">
              <a:solidFill>
                <a:schemeClr val="tx1"/>
              </a:solidFill>
            </a:rPr>
            <a:t>In-use test (Kelsey–Maurer test)</a:t>
          </a:r>
        </a:p>
      </dgm:t>
    </dgm:pt>
    <dgm:pt modelId="{7DD51C2C-88B9-489E-9B2B-EB7717E5F5B9}" type="parTrans" cxnId="{772741D0-210C-4385-A576-97EB721076FF}">
      <dgm:prSet/>
      <dgm:spPr/>
      <dgm:t>
        <a:bodyPr/>
        <a:lstStyle/>
        <a:p>
          <a:endParaRPr lang="en-IN"/>
        </a:p>
      </dgm:t>
    </dgm:pt>
    <dgm:pt modelId="{29AFE372-0F75-4934-A3D2-C2718E161A90}" type="sibTrans" cxnId="{772741D0-210C-4385-A576-97EB721076FF}">
      <dgm:prSet/>
      <dgm:spPr/>
      <dgm:t>
        <a:bodyPr/>
        <a:lstStyle/>
        <a:p>
          <a:endParaRPr lang="en-IN"/>
        </a:p>
      </dgm:t>
    </dgm:pt>
    <dgm:pt modelId="{DCB6874B-7097-4079-A574-F267C4D05162}">
      <dgm:prSet phldrT="[Text]" custT="1"/>
      <dgm:spPr>
        <a:ln>
          <a:noFill/>
        </a:ln>
        <a:scene3d>
          <a:camera prst="orthographicFront"/>
          <a:lightRig rig="threePt" dir="t"/>
        </a:scene3d>
        <a:sp3d>
          <a:bevelT w="165100" prst="coolSlant"/>
        </a:sp3d>
      </dgm:spPr>
      <dgm:t>
        <a:bodyPr/>
        <a:lstStyle/>
        <a:p>
          <a:pPr>
            <a:buFont typeface="+mj-lt"/>
            <a:buAutoNum type="arabicPeriod"/>
          </a:pPr>
          <a:r>
            <a:rPr lang="en-IN" sz="2400" b="1" dirty="0" err="1">
              <a:solidFill>
                <a:schemeClr val="tx1"/>
              </a:solidFill>
            </a:rPr>
            <a:t>Rideal</a:t>
          </a:r>
          <a:r>
            <a:rPr lang="en-IN" sz="2400" b="1" dirty="0">
              <a:solidFill>
                <a:schemeClr val="tx1"/>
              </a:solidFill>
            </a:rPr>
            <a:t> Walker method</a:t>
          </a:r>
        </a:p>
      </dgm:t>
    </dgm:pt>
    <dgm:pt modelId="{9A2BA19E-027D-4A9E-A8B9-B483AA02974D}" type="parTrans" cxnId="{60B5CA78-14F8-4A42-9E78-DC37E87C9B01}">
      <dgm:prSet/>
      <dgm:spPr/>
      <dgm:t>
        <a:bodyPr/>
        <a:lstStyle/>
        <a:p>
          <a:endParaRPr lang="en-IN"/>
        </a:p>
      </dgm:t>
    </dgm:pt>
    <dgm:pt modelId="{E64C4623-0459-495D-84AA-CDFA130A1071}" type="sibTrans" cxnId="{60B5CA78-14F8-4A42-9E78-DC37E87C9B01}">
      <dgm:prSet/>
      <dgm:spPr/>
      <dgm:t>
        <a:bodyPr/>
        <a:lstStyle/>
        <a:p>
          <a:endParaRPr lang="en-IN"/>
        </a:p>
      </dgm:t>
    </dgm:pt>
    <dgm:pt modelId="{F1CC06BE-C224-4EA3-81D4-B490DBFE5F54}">
      <dgm:prSet custT="1"/>
      <dgm:spPr>
        <a:ln>
          <a:noFill/>
        </a:ln>
        <a:scene3d>
          <a:camera prst="orthographicFront"/>
          <a:lightRig rig="threePt" dir="t"/>
        </a:scene3d>
        <a:sp3d>
          <a:bevelT w="165100" prst="coolSlant"/>
        </a:sp3d>
      </dgm:spPr>
      <dgm:t>
        <a:bodyPr/>
        <a:lstStyle/>
        <a:p>
          <a:pPr>
            <a:buFont typeface="+mj-lt"/>
            <a:buAutoNum type="arabicPeriod"/>
          </a:pPr>
          <a:r>
            <a:rPr lang="en-IN" sz="2400" b="1" dirty="0">
              <a:solidFill>
                <a:schemeClr val="tx1"/>
              </a:solidFill>
            </a:rPr>
            <a:t>Chick Martin test</a:t>
          </a:r>
        </a:p>
      </dgm:t>
    </dgm:pt>
    <dgm:pt modelId="{AD69B159-D69F-4CFE-BE04-9AEE62D0A311}" type="parTrans" cxnId="{8B2048B4-C3D0-4B94-9341-C10BDBE48508}">
      <dgm:prSet/>
      <dgm:spPr/>
      <dgm:t>
        <a:bodyPr/>
        <a:lstStyle/>
        <a:p>
          <a:endParaRPr lang="en-IN"/>
        </a:p>
      </dgm:t>
    </dgm:pt>
    <dgm:pt modelId="{633AF933-38B4-4FB8-9F48-BAB3E0C1AA53}" type="sibTrans" cxnId="{8B2048B4-C3D0-4B94-9341-C10BDBE48508}">
      <dgm:prSet/>
      <dgm:spPr/>
      <dgm:t>
        <a:bodyPr/>
        <a:lstStyle/>
        <a:p>
          <a:endParaRPr lang="en-IN"/>
        </a:p>
      </dgm:t>
    </dgm:pt>
    <dgm:pt modelId="{5A63901F-03C0-48A8-9C42-E0AFCB97C3DA}">
      <dgm:prSet custT="1"/>
      <dgm:spPr>
        <a:solidFill>
          <a:schemeClr val="accent5"/>
        </a:solidFill>
        <a:ln>
          <a:noFill/>
        </a:ln>
        <a:scene3d>
          <a:camera prst="orthographicFront"/>
          <a:lightRig rig="threePt" dir="t"/>
        </a:scene3d>
        <a:sp3d>
          <a:bevelT w="165100" prst="coolSlant"/>
        </a:sp3d>
      </dgm:spPr>
      <dgm:t>
        <a:bodyPr/>
        <a:lstStyle/>
        <a:p>
          <a:pPr>
            <a:buFont typeface="Arial" panose="020B0604020202020204" pitchFamily="34" charset="0"/>
            <a:buChar char="•"/>
          </a:pPr>
          <a:r>
            <a:rPr lang="en-IN" sz="2400" b="1" dirty="0">
              <a:solidFill>
                <a:schemeClr val="tx1"/>
              </a:solidFill>
            </a:rPr>
            <a:t>Carrier tests</a:t>
          </a:r>
        </a:p>
      </dgm:t>
    </dgm:pt>
    <dgm:pt modelId="{F3A16348-A08C-4D60-9E3F-FED9E9AB0AAC}" type="parTrans" cxnId="{8CA1576F-AF00-438E-BB6D-97057F948FDC}">
      <dgm:prSet/>
      <dgm:spPr/>
      <dgm:t>
        <a:bodyPr/>
        <a:lstStyle/>
        <a:p>
          <a:endParaRPr lang="en-IN"/>
        </a:p>
      </dgm:t>
    </dgm:pt>
    <dgm:pt modelId="{CF36713B-3075-443B-8581-C3211C869F31}" type="sibTrans" cxnId="{8CA1576F-AF00-438E-BB6D-97057F948FDC}">
      <dgm:prSet/>
      <dgm:spPr/>
      <dgm:t>
        <a:bodyPr/>
        <a:lstStyle/>
        <a:p>
          <a:endParaRPr lang="en-IN"/>
        </a:p>
      </dgm:t>
    </dgm:pt>
    <dgm:pt modelId="{C7652DED-B577-492F-8672-4C2A6E467AE9}">
      <dgm:prSet custT="1"/>
      <dgm:spPr>
        <a:solidFill>
          <a:schemeClr val="bg2"/>
        </a:solidFill>
        <a:ln>
          <a:noFill/>
        </a:ln>
        <a:scene3d>
          <a:camera prst="orthographicFront"/>
          <a:lightRig rig="threePt" dir="t"/>
        </a:scene3d>
        <a:sp3d>
          <a:bevelT w="165100" prst="coolSlant"/>
        </a:sp3d>
      </dgm:spPr>
      <dgm:t>
        <a:bodyPr/>
        <a:lstStyle/>
        <a:p>
          <a:pPr>
            <a:buFont typeface="Arial" panose="020B0604020202020204" pitchFamily="34" charset="0"/>
            <a:buChar char="•"/>
          </a:pPr>
          <a:r>
            <a:rPr lang="en-IN" sz="2400" b="1" dirty="0">
              <a:solidFill>
                <a:schemeClr val="tx1"/>
              </a:solidFill>
            </a:rPr>
            <a:t>Disk-Diffusion Method</a:t>
          </a:r>
        </a:p>
      </dgm:t>
    </dgm:pt>
    <dgm:pt modelId="{3DA3AE86-6071-4EDB-9CD7-38F248C03469}" type="parTrans" cxnId="{EADFF5B7-4E86-4866-9BC6-2A7863C8AD8F}">
      <dgm:prSet/>
      <dgm:spPr/>
      <dgm:t>
        <a:bodyPr/>
        <a:lstStyle/>
        <a:p>
          <a:endParaRPr lang="en-IN"/>
        </a:p>
      </dgm:t>
    </dgm:pt>
    <dgm:pt modelId="{A9278324-2AAC-49A9-8E2E-3D8BAFD6D56D}" type="sibTrans" cxnId="{EADFF5B7-4E86-4866-9BC6-2A7863C8AD8F}">
      <dgm:prSet/>
      <dgm:spPr/>
      <dgm:t>
        <a:bodyPr/>
        <a:lstStyle/>
        <a:p>
          <a:endParaRPr lang="en-IN"/>
        </a:p>
      </dgm:t>
    </dgm:pt>
    <dgm:pt modelId="{56601AD8-4399-47B7-8729-1F20B1CB13E1}" type="pres">
      <dgm:prSet presAssocID="{31B1A261-DB1B-4E9B-ACB2-ACBEA09D82D3}" presName="Name0" presStyleCnt="0">
        <dgm:presLayoutVars>
          <dgm:chPref val="1"/>
          <dgm:dir/>
          <dgm:animOne val="branch"/>
          <dgm:animLvl val="lvl"/>
          <dgm:resizeHandles val="exact"/>
        </dgm:presLayoutVars>
      </dgm:prSet>
      <dgm:spPr/>
      <dgm:t>
        <a:bodyPr/>
        <a:lstStyle/>
        <a:p>
          <a:endParaRPr lang="en-US"/>
        </a:p>
      </dgm:t>
    </dgm:pt>
    <dgm:pt modelId="{89FE56EB-0225-4F12-9596-54B15993BA81}" type="pres">
      <dgm:prSet presAssocID="{3324EBEA-55B4-4D8F-851B-477C08D6E969}" presName="root1" presStyleCnt="0"/>
      <dgm:spPr/>
    </dgm:pt>
    <dgm:pt modelId="{D79BC25A-5350-430A-B072-53C5E5CFC33E}" type="pres">
      <dgm:prSet presAssocID="{3324EBEA-55B4-4D8F-851B-477C08D6E969}" presName="LevelOneTextNode" presStyleLbl="node0" presStyleIdx="0" presStyleCnt="1" custLinFactNeighborX="1351" custLinFactNeighborY="513">
        <dgm:presLayoutVars>
          <dgm:chPref val="3"/>
        </dgm:presLayoutVars>
      </dgm:prSet>
      <dgm:spPr/>
      <dgm:t>
        <a:bodyPr/>
        <a:lstStyle/>
        <a:p>
          <a:endParaRPr lang="en-US"/>
        </a:p>
      </dgm:t>
    </dgm:pt>
    <dgm:pt modelId="{DC7F695B-6C09-427C-9241-EB5B98F098F0}" type="pres">
      <dgm:prSet presAssocID="{3324EBEA-55B4-4D8F-851B-477C08D6E969}" presName="level2hierChild" presStyleCnt="0"/>
      <dgm:spPr/>
    </dgm:pt>
    <dgm:pt modelId="{8843E908-5953-4538-AEA5-93186A7CAC50}" type="pres">
      <dgm:prSet presAssocID="{3DA3AE86-6071-4EDB-9CD7-38F248C03469}" presName="conn2-1" presStyleLbl="parChTrans1D2" presStyleIdx="0" presStyleCnt="5"/>
      <dgm:spPr/>
      <dgm:t>
        <a:bodyPr/>
        <a:lstStyle/>
        <a:p>
          <a:endParaRPr lang="en-US"/>
        </a:p>
      </dgm:t>
    </dgm:pt>
    <dgm:pt modelId="{666BE28F-4678-46CC-9D6E-76CC8BC538EA}" type="pres">
      <dgm:prSet presAssocID="{3DA3AE86-6071-4EDB-9CD7-38F248C03469}" presName="connTx" presStyleLbl="parChTrans1D2" presStyleIdx="0" presStyleCnt="5"/>
      <dgm:spPr/>
      <dgm:t>
        <a:bodyPr/>
        <a:lstStyle/>
        <a:p>
          <a:endParaRPr lang="en-US"/>
        </a:p>
      </dgm:t>
    </dgm:pt>
    <dgm:pt modelId="{B1A1DAFF-AC15-4B16-9827-C058ED257FB8}" type="pres">
      <dgm:prSet presAssocID="{C7652DED-B577-492F-8672-4C2A6E467AE9}" presName="root2" presStyleCnt="0"/>
      <dgm:spPr/>
    </dgm:pt>
    <dgm:pt modelId="{06F2D14A-0232-4152-819E-FE9DFFCC6D57}" type="pres">
      <dgm:prSet presAssocID="{C7652DED-B577-492F-8672-4C2A6E467AE9}" presName="LevelTwoTextNode" presStyleLbl="node2" presStyleIdx="0" presStyleCnt="5">
        <dgm:presLayoutVars>
          <dgm:chPref val="3"/>
        </dgm:presLayoutVars>
      </dgm:prSet>
      <dgm:spPr/>
      <dgm:t>
        <a:bodyPr/>
        <a:lstStyle/>
        <a:p>
          <a:endParaRPr lang="en-US"/>
        </a:p>
      </dgm:t>
    </dgm:pt>
    <dgm:pt modelId="{EEC70395-A3F6-4D20-82A1-9C26ADA3DFF5}" type="pres">
      <dgm:prSet presAssocID="{C7652DED-B577-492F-8672-4C2A6E467AE9}" presName="level3hierChild" presStyleCnt="0"/>
      <dgm:spPr/>
    </dgm:pt>
    <dgm:pt modelId="{3C9F6C7B-5B53-4D34-B209-D4343B644295}" type="pres">
      <dgm:prSet presAssocID="{664B3A1B-62E9-4D07-BF8C-B641F8E2C1AD}" presName="conn2-1" presStyleLbl="parChTrans1D2" presStyleIdx="1" presStyleCnt="5"/>
      <dgm:spPr/>
      <dgm:t>
        <a:bodyPr/>
        <a:lstStyle/>
        <a:p>
          <a:endParaRPr lang="en-US"/>
        </a:p>
      </dgm:t>
    </dgm:pt>
    <dgm:pt modelId="{1969556F-5E54-4102-A18F-B4D89B2A419D}" type="pres">
      <dgm:prSet presAssocID="{664B3A1B-62E9-4D07-BF8C-B641F8E2C1AD}" presName="connTx" presStyleLbl="parChTrans1D2" presStyleIdx="1" presStyleCnt="5"/>
      <dgm:spPr/>
      <dgm:t>
        <a:bodyPr/>
        <a:lstStyle/>
        <a:p>
          <a:endParaRPr lang="en-US"/>
        </a:p>
      </dgm:t>
    </dgm:pt>
    <dgm:pt modelId="{4986A98A-5F9A-4110-94DF-D06D7BC424CC}" type="pres">
      <dgm:prSet presAssocID="{41E31CD1-4BB5-4673-8F96-5F97F7AF0B88}" presName="root2" presStyleCnt="0"/>
      <dgm:spPr/>
    </dgm:pt>
    <dgm:pt modelId="{6F9F3E7E-DBA4-43E0-9B6A-F55376AD09B8}" type="pres">
      <dgm:prSet presAssocID="{41E31CD1-4BB5-4673-8F96-5F97F7AF0B88}" presName="LevelTwoTextNode" presStyleLbl="node2" presStyleIdx="1" presStyleCnt="5">
        <dgm:presLayoutVars>
          <dgm:chPref val="3"/>
        </dgm:presLayoutVars>
      </dgm:prSet>
      <dgm:spPr/>
      <dgm:t>
        <a:bodyPr/>
        <a:lstStyle/>
        <a:p>
          <a:endParaRPr lang="en-US"/>
        </a:p>
      </dgm:t>
    </dgm:pt>
    <dgm:pt modelId="{811FFA01-5E0F-40C2-95B3-D6754C6871D7}" type="pres">
      <dgm:prSet presAssocID="{41E31CD1-4BB5-4673-8F96-5F97F7AF0B88}" presName="level3hierChild" presStyleCnt="0"/>
      <dgm:spPr/>
    </dgm:pt>
    <dgm:pt modelId="{2F7E6C4E-E99E-4FC2-8E37-BA1E932547BE}" type="pres">
      <dgm:prSet presAssocID="{9A2BA19E-027D-4A9E-A8B9-B483AA02974D}" presName="conn2-1" presStyleLbl="parChTrans1D3" presStyleIdx="0" presStyleCnt="2"/>
      <dgm:spPr/>
      <dgm:t>
        <a:bodyPr/>
        <a:lstStyle/>
        <a:p>
          <a:endParaRPr lang="en-US"/>
        </a:p>
      </dgm:t>
    </dgm:pt>
    <dgm:pt modelId="{C4E01FD5-EC14-4685-B92D-BC8C8FAD9E9C}" type="pres">
      <dgm:prSet presAssocID="{9A2BA19E-027D-4A9E-A8B9-B483AA02974D}" presName="connTx" presStyleLbl="parChTrans1D3" presStyleIdx="0" presStyleCnt="2"/>
      <dgm:spPr/>
      <dgm:t>
        <a:bodyPr/>
        <a:lstStyle/>
        <a:p>
          <a:endParaRPr lang="en-US"/>
        </a:p>
      </dgm:t>
    </dgm:pt>
    <dgm:pt modelId="{F12A5EDB-8413-4E2D-81A5-33E846361727}" type="pres">
      <dgm:prSet presAssocID="{DCB6874B-7097-4079-A574-F267C4D05162}" presName="root2" presStyleCnt="0"/>
      <dgm:spPr/>
    </dgm:pt>
    <dgm:pt modelId="{41751564-D38C-4864-856B-58FC90E8E7C7}" type="pres">
      <dgm:prSet presAssocID="{DCB6874B-7097-4079-A574-F267C4D05162}" presName="LevelTwoTextNode" presStyleLbl="node3" presStyleIdx="0" presStyleCnt="2">
        <dgm:presLayoutVars>
          <dgm:chPref val="3"/>
        </dgm:presLayoutVars>
      </dgm:prSet>
      <dgm:spPr/>
      <dgm:t>
        <a:bodyPr/>
        <a:lstStyle/>
        <a:p>
          <a:endParaRPr lang="en-US"/>
        </a:p>
      </dgm:t>
    </dgm:pt>
    <dgm:pt modelId="{D4F9A97E-ABB5-43BE-8CCB-27B2660E3790}" type="pres">
      <dgm:prSet presAssocID="{DCB6874B-7097-4079-A574-F267C4D05162}" presName="level3hierChild" presStyleCnt="0"/>
      <dgm:spPr/>
    </dgm:pt>
    <dgm:pt modelId="{0A5A44A3-EF3F-4603-9A02-2C6B32B08AE0}" type="pres">
      <dgm:prSet presAssocID="{AD69B159-D69F-4CFE-BE04-9AEE62D0A311}" presName="conn2-1" presStyleLbl="parChTrans1D3" presStyleIdx="1" presStyleCnt="2"/>
      <dgm:spPr/>
      <dgm:t>
        <a:bodyPr/>
        <a:lstStyle/>
        <a:p>
          <a:endParaRPr lang="en-US"/>
        </a:p>
      </dgm:t>
    </dgm:pt>
    <dgm:pt modelId="{E7087234-84D5-40B1-9366-354D53CB86B4}" type="pres">
      <dgm:prSet presAssocID="{AD69B159-D69F-4CFE-BE04-9AEE62D0A311}" presName="connTx" presStyleLbl="parChTrans1D3" presStyleIdx="1" presStyleCnt="2"/>
      <dgm:spPr/>
      <dgm:t>
        <a:bodyPr/>
        <a:lstStyle/>
        <a:p>
          <a:endParaRPr lang="en-US"/>
        </a:p>
      </dgm:t>
    </dgm:pt>
    <dgm:pt modelId="{7F4AA841-9C6C-4567-9CF5-16B04C218B93}" type="pres">
      <dgm:prSet presAssocID="{F1CC06BE-C224-4EA3-81D4-B490DBFE5F54}" presName="root2" presStyleCnt="0"/>
      <dgm:spPr/>
    </dgm:pt>
    <dgm:pt modelId="{E6132FE0-3B34-49EB-B77C-E2E9E9923F6C}" type="pres">
      <dgm:prSet presAssocID="{F1CC06BE-C224-4EA3-81D4-B490DBFE5F54}" presName="LevelTwoTextNode" presStyleLbl="node3" presStyleIdx="1" presStyleCnt="2">
        <dgm:presLayoutVars>
          <dgm:chPref val="3"/>
        </dgm:presLayoutVars>
      </dgm:prSet>
      <dgm:spPr/>
      <dgm:t>
        <a:bodyPr/>
        <a:lstStyle/>
        <a:p>
          <a:endParaRPr lang="en-US"/>
        </a:p>
      </dgm:t>
    </dgm:pt>
    <dgm:pt modelId="{4FC1C1EA-3ACA-4F14-9158-9681378D94BF}" type="pres">
      <dgm:prSet presAssocID="{F1CC06BE-C224-4EA3-81D4-B490DBFE5F54}" presName="level3hierChild" presStyleCnt="0"/>
      <dgm:spPr/>
    </dgm:pt>
    <dgm:pt modelId="{914E67AD-E04C-4CF2-93EA-B31B67702886}" type="pres">
      <dgm:prSet presAssocID="{6F33CD65-8871-47C5-BB2A-9AC112CFC21D}" presName="conn2-1" presStyleLbl="parChTrans1D2" presStyleIdx="2" presStyleCnt="5"/>
      <dgm:spPr/>
      <dgm:t>
        <a:bodyPr/>
        <a:lstStyle/>
        <a:p>
          <a:endParaRPr lang="en-US"/>
        </a:p>
      </dgm:t>
    </dgm:pt>
    <dgm:pt modelId="{3DE95695-D8D4-4AE9-8ADD-B66DD1CCC04E}" type="pres">
      <dgm:prSet presAssocID="{6F33CD65-8871-47C5-BB2A-9AC112CFC21D}" presName="connTx" presStyleLbl="parChTrans1D2" presStyleIdx="2" presStyleCnt="5"/>
      <dgm:spPr/>
      <dgm:t>
        <a:bodyPr/>
        <a:lstStyle/>
        <a:p>
          <a:endParaRPr lang="en-US"/>
        </a:p>
      </dgm:t>
    </dgm:pt>
    <dgm:pt modelId="{A815CB38-FBF8-4E3B-AB20-D1E58C64D39E}" type="pres">
      <dgm:prSet presAssocID="{43C80305-FCDE-4A67-A017-E36315B1B7CC}" presName="root2" presStyleCnt="0"/>
      <dgm:spPr/>
    </dgm:pt>
    <dgm:pt modelId="{56398A31-D394-4AB5-89C1-3F0985676758}" type="pres">
      <dgm:prSet presAssocID="{43C80305-FCDE-4A67-A017-E36315B1B7CC}" presName="LevelTwoTextNode" presStyleLbl="node2" presStyleIdx="2" presStyleCnt="5">
        <dgm:presLayoutVars>
          <dgm:chPref val="3"/>
        </dgm:presLayoutVars>
      </dgm:prSet>
      <dgm:spPr/>
      <dgm:t>
        <a:bodyPr/>
        <a:lstStyle/>
        <a:p>
          <a:endParaRPr lang="en-US"/>
        </a:p>
      </dgm:t>
    </dgm:pt>
    <dgm:pt modelId="{9E4C5ADC-F47A-43A6-B2C5-946D173E8E20}" type="pres">
      <dgm:prSet presAssocID="{43C80305-FCDE-4A67-A017-E36315B1B7CC}" presName="level3hierChild" presStyleCnt="0"/>
      <dgm:spPr/>
    </dgm:pt>
    <dgm:pt modelId="{9845FEEC-F3FE-4E67-B082-9156F02A58AC}" type="pres">
      <dgm:prSet presAssocID="{7DD51C2C-88B9-489E-9B2B-EB7717E5F5B9}" presName="conn2-1" presStyleLbl="parChTrans1D2" presStyleIdx="3" presStyleCnt="5"/>
      <dgm:spPr/>
      <dgm:t>
        <a:bodyPr/>
        <a:lstStyle/>
        <a:p>
          <a:endParaRPr lang="en-US"/>
        </a:p>
      </dgm:t>
    </dgm:pt>
    <dgm:pt modelId="{DC61A6E7-5239-40A9-B297-3DD76FFEDCA0}" type="pres">
      <dgm:prSet presAssocID="{7DD51C2C-88B9-489E-9B2B-EB7717E5F5B9}" presName="connTx" presStyleLbl="parChTrans1D2" presStyleIdx="3" presStyleCnt="5"/>
      <dgm:spPr/>
      <dgm:t>
        <a:bodyPr/>
        <a:lstStyle/>
        <a:p>
          <a:endParaRPr lang="en-US"/>
        </a:p>
      </dgm:t>
    </dgm:pt>
    <dgm:pt modelId="{10A979B7-2CBB-4CD6-931C-FE8FD25E94C4}" type="pres">
      <dgm:prSet presAssocID="{ACC6ABD5-045C-4D53-AC35-1DF269AB086A}" presName="root2" presStyleCnt="0"/>
      <dgm:spPr/>
    </dgm:pt>
    <dgm:pt modelId="{C3AC217F-A74F-4EE3-8770-FA620BBE512B}" type="pres">
      <dgm:prSet presAssocID="{ACC6ABD5-045C-4D53-AC35-1DF269AB086A}" presName="LevelTwoTextNode" presStyleLbl="node2" presStyleIdx="3" presStyleCnt="5">
        <dgm:presLayoutVars>
          <dgm:chPref val="3"/>
        </dgm:presLayoutVars>
      </dgm:prSet>
      <dgm:spPr/>
      <dgm:t>
        <a:bodyPr/>
        <a:lstStyle/>
        <a:p>
          <a:endParaRPr lang="en-US"/>
        </a:p>
      </dgm:t>
    </dgm:pt>
    <dgm:pt modelId="{09635161-B1EC-4BD8-872D-C9248F227F06}" type="pres">
      <dgm:prSet presAssocID="{ACC6ABD5-045C-4D53-AC35-1DF269AB086A}" presName="level3hierChild" presStyleCnt="0"/>
      <dgm:spPr/>
    </dgm:pt>
    <dgm:pt modelId="{29A539E0-4A52-47B9-91BE-086ADAD85803}" type="pres">
      <dgm:prSet presAssocID="{F3A16348-A08C-4D60-9E3F-FED9E9AB0AAC}" presName="conn2-1" presStyleLbl="parChTrans1D2" presStyleIdx="4" presStyleCnt="5"/>
      <dgm:spPr/>
      <dgm:t>
        <a:bodyPr/>
        <a:lstStyle/>
        <a:p>
          <a:endParaRPr lang="en-US"/>
        </a:p>
      </dgm:t>
    </dgm:pt>
    <dgm:pt modelId="{55E81D9F-6980-4FC7-8783-5768CD0D728D}" type="pres">
      <dgm:prSet presAssocID="{F3A16348-A08C-4D60-9E3F-FED9E9AB0AAC}" presName="connTx" presStyleLbl="parChTrans1D2" presStyleIdx="4" presStyleCnt="5"/>
      <dgm:spPr/>
      <dgm:t>
        <a:bodyPr/>
        <a:lstStyle/>
        <a:p>
          <a:endParaRPr lang="en-US"/>
        </a:p>
      </dgm:t>
    </dgm:pt>
    <dgm:pt modelId="{1F651E94-61BE-4DC2-982C-80FC8EA701A3}" type="pres">
      <dgm:prSet presAssocID="{5A63901F-03C0-48A8-9C42-E0AFCB97C3DA}" presName="root2" presStyleCnt="0"/>
      <dgm:spPr/>
    </dgm:pt>
    <dgm:pt modelId="{D05612BC-0831-47FB-B094-245521379B21}" type="pres">
      <dgm:prSet presAssocID="{5A63901F-03C0-48A8-9C42-E0AFCB97C3DA}" presName="LevelTwoTextNode" presStyleLbl="node2" presStyleIdx="4" presStyleCnt="5">
        <dgm:presLayoutVars>
          <dgm:chPref val="3"/>
        </dgm:presLayoutVars>
      </dgm:prSet>
      <dgm:spPr/>
      <dgm:t>
        <a:bodyPr/>
        <a:lstStyle/>
        <a:p>
          <a:endParaRPr lang="en-US"/>
        </a:p>
      </dgm:t>
    </dgm:pt>
    <dgm:pt modelId="{FAC6BDA0-7931-4BF5-BC41-CCFC9D8FD3E4}" type="pres">
      <dgm:prSet presAssocID="{5A63901F-03C0-48A8-9C42-E0AFCB97C3DA}" presName="level3hierChild" presStyleCnt="0"/>
      <dgm:spPr/>
    </dgm:pt>
  </dgm:ptLst>
  <dgm:cxnLst>
    <dgm:cxn modelId="{E370BD9C-5960-45F5-A32F-062F805D9DA0}" srcId="{3324EBEA-55B4-4D8F-851B-477C08D6E969}" destId="{41E31CD1-4BB5-4673-8F96-5F97F7AF0B88}" srcOrd="1" destOrd="0" parTransId="{664B3A1B-62E9-4D07-BF8C-B641F8E2C1AD}" sibTransId="{74E10E62-DF1E-4499-940B-26B76F2C0A0F}"/>
    <dgm:cxn modelId="{1645B15E-4CEA-4EA8-AED7-8CEA5606F6A4}" type="presOf" srcId="{AD69B159-D69F-4CFE-BE04-9AEE62D0A311}" destId="{E7087234-84D5-40B1-9366-354D53CB86B4}" srcOrd="1" destOrd="0" presId="urn:microsoft.com/office/officeart/2008/layout/HorizontalMultiLevelHierarchy"/>
    <dgm:cxn modelId="{73FCD53E-0515-402C-81CE-5C65940D146B}" type="presOf" srcId="{F1CC06BE-C224-4EA3-81D4-B490DBFE5F54}" destId="{E6132FE0-3B34-49EB-B77C-E2E9E9923F6C}" srcOrd="0" destOrd="0" presId="urn:microsoft.com/office/officeart/2008/layout/HorizontalMultiLevelHierarchy"/>
    <dgm:cxn modelId="{09142BF0-AA65-488F-B7B7-1D2C979035BD}" type="presOf" srcId="{9A2BA19E-027D-4A9E-A8B9-B483AA02974D}" destId="{2F7E6C4E-E99E-4FC2-8E37-BA1E932547BE}" srcOrd="0" destOrd="0" presId="urn:microsoft.com/office/officeart/2008/layout/HorizontalMultiLevelHierarchy"/>
    <dgm:cxn modelId="{67B5F1BB-F6E7-4A51-9A02-FB54E5BD9BFA}" type="presOf" srcId="{F3A16348-A08C-4D60-9E3F-FED9E9AB0AAC}" destId="{29A539E0-4A52-47B9-91BE-086ADAD85803}" srcOrd="0" destOrd="0" presId="urn:microsoft.com/office/officeart/2008/layout/HorizontalMultiLevelHierarchy"/>
    <dgm:cxn modelId="{60B5CA78-14F8-4A42-9E78-DC37E87C9B01}" srcId="{41E31CD1-4BB5-4673-8F96-5F97F7AF0B88}" destId="{DCB6874B-7097-4079-A574-F267C4D05162}" srcOrd="0" destOrd="0" parTransId="{9A2BA19E-027D-4A9E-A8B9-B483AA02974D}" sibTransId="{E64C4623-0459-495D-84AA-CDFA130A1071}"/>
    <dgm:cxn modelId="{8B2048B4-C3D0-4B94-9341-C10BDBE48508}" srcId="{41E31CD1-4BB5-4673-8F96-5F97F7AF0B88}" destId="{F1CC06BE-C224-4EA3-81D4-B490DBFE5F54}" srcOrd="1" destOrd="0" parTransId="{AD69B159-D69F-4CFE-BE04-9AEE62D0A311}" sibTransId="{633AF933-38B4-4FB8-9F48-BAB3E0C1AA53}"/>
    <dgm:cxn modelId="{22CA19AA-FD23-4208-B95A-3917525D2C63}" type="presOf" srcId="{9A2BA19E-027D-4A9E-A8B9-B483AA02974D}" destId="{C4E01FD5-EC14-4685-B92D-BC8C8FAD9E9C}" srcOrd="1" destOrd="0" presId="urn:microsoft.com/office/officeart/2008/layout/HorizontalMultiLevelHierarchy"/>
    <dgm:cxn modelId="{BFD92D33-BC6F-4618-9402-C35EF0298C65}" type="presOf" srcId="{7DD51C2C-88B9-489E-9B2B-EB7717E5F5B9}" destId="{9845FEEC-F3FE-4E67-B082-9156F02A58AC}" srcOrd="0" destOrd="0" presId="urn:microsoft.com/office/officeart/2008/layout/HorizontalMultiLevelHierarchy"/>
    <dgm:cxn modelId="{8CA1576F-AF00-438E-BB6D-97057F948FDC}" srcId="{3324EBEA-55B4-4D8F-851B-477C08D6E969}" destId="{5A63901F-03C0-48A8-9C42-E0AFCB97C3DA}" srcOrd="4" destOrd="0" parTransId="{F3A16348-A08C-4D60-9E3F-FED9E9AB0AAC}" sibTransId="{CF36713B-3075-443B-8581-C3211C869F31}"/>
    <dgm:cxn modelId="{90CFB38E-9FC0-42AB-94FE-08AD2A764DA5}" type="presOf" srcId="{6F33CD65-8871-47C5-BB2A-9AC112CFC21D}" destId="{3DE95695-D8D4-4AE9-8ADD-B66DD1CCC04E}" srcOrd="1" destOrd="0" presId="urn:microsoft.com/office/officeart/2008/layout/HorizontalMultiLevelHierarchy"/>
    <dgm:cxn modelId="{0D65C2BD-C607-41E9-9EE3-3AE25B8FF8B6}" type="presOf" srcId="{ACC6ABD5-045C-4D53-AC35-1DF269AB086A}" destId="{C3AC217F-A74F-4EE3-8770-FA620BBE512B}" srcOrd="0" destOrd="0" presId="urn:microsoft.com/office/officeart/2008/layout/HorizontalMultiLevelHierarchy"/>
    <dgm:cxn modelId="{4983DAFC-BB2C-47B5-B975-9764DDBEB270}" type="presOf" srcId="{AD69B159-D69F-4CFE-BE04-9AEE62D0A311}" destId="{0A5A44A3-EF3F-4603-9A02-2C6B32B08AE0}" srcOrd="0" destOrd="0" presId="urn:microsoft.com/office/officeart/2008/layout/HorizontalMultiLevelHierarchy"/>
    <dgm:cxn modelId="{AACA8838-0282-4629-BB6A-9D7FC0AE0756}" type="presOf" srcId="{664B3A1B-62E9-4D07-BF8C-B641F8E2C1AD}" destId="{1969556F-5E54-4102-A18F-B4D89B2A419D}" srcOrd="1" destOrd="0" presId="urn:microsoft.com/office/officeart/2008/layout/HorizontalMultiLevelHierarchy"/>
    <dgm:cxn modelId="{772741D0-210C-4385-A576-97EB721076FF}" srcId="{3324EBEA-55B4-4D8F-851B-477C08D6E969}" destId="{ACC6ABD5-045C-4D53-AC35-1DF269AB086A}" srcOrd="3" destOrd="0" parTransId="{7DD51C2C-88B9-489E-9B2B-EB7717E5F5B9}" sibTransId="{29AFE372-0F75-4934-A3D2-C2718E161A90}"/>
    <dgm:cxn modelId="{F5F2F063-EB47-4664-9B78-BB818310D59D}" srcId="{3324EBEA-55B4-4D8F-851B-477C08D6E969}" destId="{43C80305-FCDE-4A67-A017-E36315B1B7CC}" srcOrd="2" destOrd="0" parTransId="{6F33CD65-8871-47C5-BB2A-9AC112CFC21D}" sibTransId="{245832A5-6D7A-4099-A9FE-18F84936915E}"/>
    <dgm:cxn modelId="{DF46B48E-71D9-4A57-B058-C725AB9E1D05}" type="presOf" srcId="{3DA3AE86-6071-4EDB-9CD7-38F248C03469}" destId="{8843E908-5953-4538-AEA5-93186A7CAC50}" srcOrd="0" destOrd="0" presId="urn:microsoft.com/office/officeart/2008/layout/HorizontalMultiLevelHierarchy"/>
    <dgm:cxn modelId="{2B5572FF-8DA4-4BFC-91AE-5892113077BB}" type="presOf" srcId="{3324EBEA-55B4-4D8F-851B-477C08D6E969}" destId="{D79BC25A-5350-430A-B072-53C5E5CFC33E}" srcOrd="0" destOrd="0" presId="urn:microsoft.com/office/officeart/2008/layout/HorizontalMultiLevelHierarchy"/>
    <dgm:cxn modelId="{DFE814A7-4856-4B3F-ADED-B425EB622971}" type="presOf" srcId="{DCB6874B-7097-4079-A574-F267C4D05162}" destId="{41751564-D38C-4864-856B-58FC90E8E7C7}" srcOrd="0" destOrd="0" presId="urn:microsoft.com/office/officeart/2008/layout/HorizontalMultiLevelHierarchy"/>
    <dgm:cxn modelId="{CCFDF5D3-5304-4E6E-9B72-98EF6761BB94}" type="presOf" srcId="{6F33CD65-8871-47C5-BB2A-9AC112CFC21D}" destId="{914E67AD-E04C-4CF2-93EA-B31B67702886}" srcOrd="0" destOrd="0" presId="urn:microsoft.com/office/officeart/2008/layout/HorizontalMultiLevelHierarchy"/>
    <dgm:cxn modelId="{F5B90AB8-7A5B-46F6-BD14-E105B17A1A18}" type="presOf" srcId="{F3A16348-A08C-4D60-9E3F-FED9E9AB0AAC}" destId="{55E81D9F-6980-4FC7-8783-5768CD0D728D}" srcOrd="1" destOrd="0" presId="urn:microsoft.com/office/officeart/2008/layout/HorizontalMultiLevelHierarchy"/>
    <dgm:cxn modelId="{EADFF5B7-4E86-4866-9BC6-2A7863C8AD8F}" srcId="{3324EBEA-55B4-4D8F-851B-477C08D6E969}" destId="{C7652DED-B577-492F-8672-4C2A6E467AE9}" srcOrd="0" destOrd="0" parTransId="{3DA3AE86-6071-4EDB-9CD7-38F248C03469}" sibTransId="{A9278324-2AAC-49A9-8E2E-3D8BAFD6D56D}"/>
    <dgm:cxn modelId="{55E5FDCC-D259-4EBA-B4E2-F64BB36A4294}" type="presOf" srcId="{5A63901F-03C0-48A8-9C42-E0AFCB97C3DA}" destId="{D05612BC-0831-47FB-B094-245521379B21}" srcOrd="0" destOrd="0" presId="urn:microsoft.com/office/officeart/2008/layout/HorizontalMultiLevelHierarchy"/>
    <dgm:cxn modelId="{6C10A420-84A9-4AA3-812D-6FD5237610CB}" type="presOf" srcId="{664B3A1B-62E9-4D07-BF8C-B641F8E2C1AD}" destId="{3C9F6C7B-5B53-4D34-B209-D4343B644295}" srcOrd="0" destOrd="0" presId="urn:microsoft.com/office/officeart/2008/layout/HorizontalMultiLevelHierarchy"/>
    <dgm:cxn modelId="{A629C261-67F4-48D8-9699-2CC6C463BD2E}" type="presOf" srcId="{41E31CD1-4BB5-4673-8F96-5F97F7AF0B88}" destId="{6F9F3E7E-DBA4-43E0-9B6A-F55376AD09B8}" srcOrd="0" destOrd="0" presId="urn:microsoft.com/office/officeart/2008/layout/HorizontalMultiLevelHierarchy"/>
    <dgm:cxn modelId="{06E0D156-146D-4777-8288-8B400C1FD650}" type="presOf" srcId="{31B1A261-DB1B-4E9B-ACB2-ACBEA09D82D3}" destId="{56601AD8-4399-47B7-8729-1F20B1CB13E1}" srcOrd="0" destOrd="0" presId="urn:microsoft.com/office/officeart/2008/layout/HorizontalMultiLevelHierarchy"/>
    <dgm:cxn modelId="{29E6FD18-BB63-4D0F-B90E-998CFAD6651F}" type="presOf" srcId="{3DA3AE86-6071-4EDB-9CD7-38F248C03469}" destId="{666BE28F-4678-46CC-9D6E-76CC8BC538EA}" srcOrd="1" destOrd="0" presId="urn:microsoft.com/office/officeart/2008/layout/HorizontalMultiLevelHierarchy"/>
    <dgm:cxn modelId="{F7CB5934-D7B7-4980-965F-0F61BC5906AA}" type="presOf" srcId="{43C80305-FCDE-4A67-A017-E36315B1B7CC}" destId="{56398A31-D394-4AB5-89C1-3F0985676758}" srcOrd="0" destOrd="0" presId="urn:microsoft.com/office/officeart/2008/layout/HorizontalMultiLevelHierarchy"/>
    <dgm:cxn modelId="{69AAAC6D-4F09-4EF9-8652-8F8DD21ECA66}" type="presOf" srcId="{C7652DED-B577-492F-8672-4C2A6E467AE9}" destId="{06F2D14A-0232-4152-819E-FE9DFFCC6D57}" srcOrd="0" destOrd="0" presId="urn:microsoft.com/office/officeart/2008/layout/HorizontalMultiLevelHierarchy"/>
    <dgm:cxn modelId="{9C9AECF9-21C8-4515-AB47-1F0E917EED4A}" type="presOf" srcId="{7DD51C2C-88B9-489E-9B2B-EB7717E5F5B9}" destId="{DC61A6E7-5239-40A9-B297-3DD76FFEDCA0}" srcOrd="1" destOrd="0" presId="urn:microsoft.com/office/officeart/2008/layout/HorizontalMultiLevelHierarchy"/>
    <dgm:cxn modelId="{5C87D10A-8D92-47B3-8861-3BE91BA7A549}" srcId="{31B1A261-DB1B-4E9B-ACB2-ACBEA09D82D3}" destId="{3324EBEA-55B4-4D8F-851B-477C08D6E969}" srcOrd="0" destOrd="0" parTransId="{A18C4F67-AF0B-4AE3-B995-EDE22038359E}" sibTransId="{BB3EC61F-08C5-4E18-A49D-C4128AD7D7B4}"/>
    <dgm:cxn modelId="{179A6818-34FD-4AC1-B11E-A07DA7488B9F}" type="presParOf" srcId="{56601AD8-4399-47B7-8729-1F20B1CB13E1}" destId="{89FE56EB-0225-4F12-9596-54B15993BA81}" srcOrd="0" destOrd="0" presId="urn:microsoft.com/office/officeart/2008/layout/HorizontalMultiLevelHierarchy"/>
    <dgm:cxn modelId="{0FB0BB04-E146-4907-8492-12EE5E5504B0}" type="presParOf" srcId="{89FE56EB-0225-4F12-9596-54B15993BA81}" destId="{D79BC25A-5350-430A-B072-53C5E5CFC33E}" srcOrd="0" destOrd="0" presId="urn:microsoft.com/office/officeart/2008/layout/HorizontalMultiLevelHierarchy"/>
    <dgm:cxn modelId="{814B71D0-785F-4ADB-ABB3-BCC91B7FBB7F}" type="presParOf" srcId="{89FE56EB-0225-4F12-9596-54B15993BA81}" destId="{DC7F695B-6C09-427C-9241-EB5B98F098F0}" srcOrd="1" destOrd="0" presId="urn:microsoft.com/office/officeart/2008/layout/HorizontalMultiLevelHierarchy"/>
    <dgm:cxn modelId="{318BF32D-D264-4D9B-B7BF-50D0688E9143}" type="presParOf" srcId="{DC7F695B-6C09-427C-9241-EB5B98F098F0}" destId="{8843E908-5953-4538-AEA5-93186A7CAC50}" srcOrd="0" destOrd="0" presId="urn:microsoft.com/office/officeart/2008/layout/HorizontalMultiLevelHierarchy"/>
    <dgm:cxn modelId="{CE9D8896-0675-418A-A3C2-DD18F11984D7}" type="presParOf" srcId="{8843E908-5953-4538-AEA5-93186A7CAC50}" destId="{666BE28F-4678-46CC-9D6E-76CC8BC538EA}" srcOrd="0" destOrd="0" presId="urn:microsoft.com/office/officeart/2008/layout/HorizontalMultiLevelHierarchy"/>
    <dgm:cxn modelId="{E63A6F2D-B30C-43A9-A383-67993314B911}" type="presParOf" srcId="{DC7F695B-6C09-427C-9241-EB5B98F098F0}" destId="{B1A1DAFF-AC15-4B16-9827-C058ED257FB8}" srcOrd="1" destOrd="0" presId="urn:microsoft.com/office/officeart/2008/layout/HorizontalMultiLevelHierarchy"/>
    <dgm:cxn modelId="{4F65F2D3-8EEA-4D0B-94CA-95BBE88581CD}" type="presParOf" srcId="{B1A1DAFF-AC15-4B16-9827-C058ED257FB8}" destId="{06F2D14A-0232-4152-819E-FE9DFFCC6D57}" srcOrd="0" destOrd="0" presId="urn:microsoft.com/office/officeart/2008/layout/HorizontalMultiLevelHierarchy"/>
    <dgm:cxn modelId="{8C2B6249-9F27-4B7A-AFB8-51242B2FB9D4}" type="presParOf" srcId="{B1A1DAFF-AC15-4B16-9827-C058ED257FB8}" destId="{EEC70395-A3F6-4D20-82A1-9C26ADA3DFF5}" srcOrd="1" destOrd="0" presId="urn:microsoft.com/office/officeart/2008/layout/HorizontalMultiLevelHierarchy"/>
    <dgm:cxn modelId="{75284424-0930-4A23-BE0A-BF8E647DE8CD}" type="presParOf" srcId="{DC7F695B-6C09-427C-9241-EB5B98F098F0}" destId="{3C9F6C7B-5B53-4D34-B209-D4343B644295}" srcOrd="2" destOrd="0" presId="urn:microsoft.com/office/officeart/2008/layout/HorizontalMultiLevelHierarchy"/>
    <dgm:cxn modelId="{881C61B0-E7C4-4939-8E3D-FF3F3EC6AFCA}" type="presParOf" srcId="{3C9F6C7B-5B53-4D34-B209-D4343B644295}" destId="{1969556F-5E54-4102-A18F-B4D89B2A419D}" srcOrd="0" destOrd="0" presId="urn:microsoft.com/office/officeart/2008/layout/HorizontalMultiLevelHierarchy"/>
    <dgm:cxn modelId="{79BB7541-D828-4574-B5F4-6EE55F0C6FF6}" type="presParOf" srcId="{DC7F695B-6C09-427C-9241-EB5B98F098F0}" destId="{4986A98A-5F9A-4110-94DF-D06D7BC424CC}" srcOrd="3" destOrd="0" presId="urn:microsoft.com/office/officeart/2008/layout/HorizontalMultiLevelHierarchy"/>
    <dgm:cxn modelId="{55D452AC-7C38-46B6-A13A-1A473A3230F3}" type="presParOf" srcId="{4986A98A-5F9A-4110-94DF-D06D7BC424CC}" destId="{6F9F3E7E-DBA4-43E0-9B6A-F55376AD09B8}" srcOrd="0" destOrd="0" presId="urn:microsoft.com/office/officeart/2008/layout/HorizontalMultiLevelHierarchy"/>
    <dgm:cxn modelId="{5E47F43E-EF10-4B67-8127-6F25C9A085B5}" type="presParOf" srcId="{4986A98A-5F9A-4110-94DF-D06D7BC424CC}" destId="{811FFA01-5E0F-40C2-95B3-D6754C6871D7}" srcOrd="1" destOrd="0" presId="urn:microsoft.com/office/officeart/2008/layout/HorizontalMultiLevelHierarchy"/>
    <dgm:cxn modelId="{6E584945-5549-420B-9E75-10925A82DB41}" type="presParOf" srcId="{811FFA01-5E0F-40C2-95B3-D6754C6871D7}" destId="{2F7E6C4E-E99E-4FC2-8E37-BA1E932547BE}" srcOrd="0" destOrd="0" presId="urn:microsoft.com/office/officeart/2008/layout/HorizontalMultiLevelHierarchy"/>
    <dgm:cxn modelId="{21D2486A-6EF5-4F0C-B800-8D644B981D77}" type="presParOf" srcId="{2F7E6C4E-E99E-4FC2-8E37-BA1E932547BE}" destId="{C4E01FD5-EC14-4685-B92D-BC8C8FAD9E9C}" srcOrd="0" destOrd="0" presId="urn:microsoft.com/office/officeart/2008/layout/HorizontalMultiLevelHierarchy"/>
    <dgm:cxn modelId="{65DBB746-C247-42A2-B4BC-420B48740BB0}" type="presParOf" srcId="{811FFA01-5E0F-40C2-95B3-D6754C6871D7}" destId="{F12A5EDB-8413-4E2D-81A5-33E846361727}" srcOrd="1" destOrd="0" presId="urn:microsoft.com/office/officeart/2008/layout/HorizontalMultiLevelHierarchy"/>
    <dgm:cxn modelId="{FA8BA1B4-D973-48A6-9A43-A4CDB684B784}" type="presParOf" srcId="{F12A5EDB-8413-4E2D-81A5-33E846361727}" destId="{41751564-D38C-4864-856B-58FC90E8E7C7}" srcOrd="0" destOrd="0" presId="urn:microsoft.com/office/officeart/2008/layout/HorizontalMultiLevelHierarchy"/>
    <dgm:cxn modelId="{B8BFB99E-6ED7-4E83-9584-34417B6E7183}" type="presParOf" srcId="{F12A5EDB-8413-4E2D-81A5-33E846361727}" destId="{D4F9A97E-ABB5-43BE-8CCB-27B2660E3790}" srcOrd="1" destOrd="0" presId="urn:microsoft.com/office/officeart/2008/layout/HorizontalMultiLevelHierarchy"/>
    <dgm:cxn modelId="{756970C2-3A7E-4B02-9734-7B6908A20D94}" type="presParOf" srcId="{811FFA01-5E0F-40C2-95B3-D6754C6871D7}" destId="{0A5A44A3-EF3F-4603-9A02-2C6B32B08AE0}" srcOrd="2" destOrd="0" presId="urn:microsoft.com/office/officeart/2008/layout/HorizontalMultiLevelHierarchy"/>
    <dgm:cxn modelId="{B9206E93-6554-4BE9-9425-8482F8006266}" type="presParOf" srcId="{0A5A44A3-EF3F-4603-9A02-2C6B32B08AE0}" destId="{E7087234-84D5-40B1-9366-354D53CB86B4}" srcOrd="0" destOrd="0" presId="urn:microsoft.com/office/officeart/2008/layout/HorizontalMultiLevelHierarchy"/>
    <dgm:cxn modelId="{5519DB30-15E1-4FE4-B3E2-880971F0F043}" type="presParOf" srcId="{811FFA01-5E0F-40C2-95B3-D6754C6871D7}" destId="{7F4AA841-9C6C-4567-9CF5-16B04C218B93}" srcOrd="3" destOrd="0" presId="urn:microsoft.com/office/officeart/2008/layout/HorizontalMultiLevelHierarchy"/>
    <dgm:cxn modelId="{F0E1622C-90E7-4FC9-81B5-C65CB4DB7BF3}" type="presParOf" srcId="{7F4AA841-9C6C-4567-9CF5-16B04C218B93}" destId="{E6132FE0-3B34-49EB-B77C-E2E9E9923F6C}" srcOrd="0" destOrd="0" presId="urn:microsoft.com/office/officeart/2008/layout/HorizontalMultiLevelHierarchy"/>
    <dgm:cxn modelId="{300A1363-A3D3-4AB4-9F46-3C2963D116AC}" type="presParOf" srcId="{7F4AA841-9C6C-4567-9CF5-16B04C218B93}" destId="{4FC1C1EA-3ACA-4F14-9158-9681378D94BF}" srcOrd="1" destOrd="0" presId="urn:microsoft.com/office/officeart/2008/layout/HorizontalMultiLevelHierarchy"/>
    <dgm:cxn modelId="{47F65358-ACE5-41A2-A9A3-8630328BBD8F}" type="presParOf" srcId="{DC7F695B-6C09-427C-9241-EB5B98F098F0}" destId="{914E67AD-E04C-4CF2-93EA-B31B67702886}" srcOrd="4" destOrd="0" presId="urn:microsoft.com/office/officeart/2008/layout/HorizontalMultiLevelHierarchy"/>
    <dgm:cxn modelId="{86AE6B97-12AD-479A-9032-016294C83000}" type="presParOf" srcId="{914E67AD-E04C-4CF2-93EA-B31B67702886}" destId="{3DE95695-D8D4-4AE9-8ADD-B66DD1CCC04E}" srcOrd="0" destOrd="0" presId="urn:microsoft.com/office/officeart/2008/layout/HorizontalMultiLevelHierarchy"/>
    <dgm:cxn modelId="{D18069B0-A05D-47F3-99A8-53380231CC61}" type="presParOf" srcId="{DC7F695B-6C09-427C-9241-EB5B98F098F0}" destId="{A815CB38-FBF8-4E3B-AB20-D1E58C64D39E}" srcOrd="5" destOrd="0" presId="urn:microsoft.com/office/officeart/2008/layout/HorizontalMultiLevelHierarchy"/>
    <dgm:cxn modelId="{4654CAE1-E52A-4AA4-AAFC-67AC98D74C4E}" type="presParOf" srcId="{A815CB38-FBF8-4E3B-AB20-D1E58C64D39E}" destId="{56398A31-D394-4AB5-89C1-3F0985676758}" srcOrd="0" destOrd="0" presId="urn:microsoft.com/office/officeart/2008/layout/HorizontalMultiLevelHierarchy"/>
    <dgm:cxn modelId="{F2FAD03F-304F-4FA7-B942-E2C3D1BEE9D8}" type="presParOf" srcId="{A815CB38-FBF8-4E3B-AB20-D1E58C64D39E}" destId="{9E4C5ADC-F47A-43A6-B2C5-946D173E8E20}" srcOrd="1" destOrd="0" presId="urn:microsoft.com/office/officeart/2008/layout/HorizontalMultiLevelHierarchy"/>
    <dgm:cxn modelId="{4F7F824E-9606-4D98-9C4E-E960344491E3}" type="presParOf" srcId="{DC7F695B-6C09-427C-9241-EB5B98F098F0}" destId="{9845FEEC-F3FE-4E67-B082-9156F02A58AC}" srcOrd="6" destOrd="0" presId="urn:microsoft.com/office/officeart/2008/layout/HorizontalMultiLevelHierarchy"/>
    <dgm:cxn modelId="{55083721-8FF0-411C-B551-919E9406C7F1}" type="presParOf" srcId="{9845FEEC-F3FE-4E67-B082-9156F02A58AC}" destId="{DC61A6E7-5239-40A9-B297-3DD76FFEDCA0}" srcOrd="0" destOrd="0" presId="urn:microsoft.com/office/officeart/2008/layout/HorizontalMultiLevelHierarchy"/>
    <dgm:cxn modelId="{AE116E64-773D-4584-BBF1-68AE6089E79A}" type="presParOf" srcId="{DC7F695B-6C09-427C-9241-EB5B98F098F0}" destId="{10A979B7-2CBB-4CD6-931C-FE8FD25E94C4}" srcOrd="7" destOrd="0" presId="urn:microsoft.com/office/officeart/2008/layout/HorizontalMultiLevelHierarchy"/>
    <dgm:cxn modelId="{876737AD-CF06-4344-A74B-92FBD80EBB51}" type="presParOf" srcId="{10A979B7-2CBB-4CD6-931C-FE8FD25E94C4}" destId="{C3AC217F-A74F-4EE3-8770-FA620BBE512B}" srcOrd="0" destOrd="0" presId="urn:microsoft.com/office/officeart/2008/layout/HorizontalMultiLevelHierarchy"/>
    <dgm:cxn modelId="{940A1323-EA57-43C4-A68C-F303F984CD59}" type="presParOf" srcId="{10A979B7-2CBB-4CD6-931C-FE8FD25E94C4}" destId="{09635161-B1EC-4BD8-872D-C9248F227F06}" srcOrd="1" destOrd="0" presId="urn:microsoft.com/office/officeart/2008/layout/HorizontalMultiLevelHierarchy"/>
    <dgm:cxn modelId="{540EC84D-A884-45FE-95D8-433364891094}" type="presParOf" srcId="{DC7F695B-6C09-427C-9241-EB5B98F098F0}" destId="{29A539E0-4A52-47B9-91BE-086ADAD85803}" srcOrd="8" destOrd="0" presId="urn:microsoft.com/office/officeart/2008/layout/HorizontalMultiLevelHierarchy"/>
    <dgm:cxn modelId="{DBDAC9C2-F065-46B2-8736-5F571C2CC029}" type="presParOf" srcId="{29A539E0-4A52-47B9-91BE-086ADAD85803}" destId="{55E81D9F-6980-4FC7-8783-5768CD0D728D}" srcOrd="0" destOrd="0" presId="urn:microsoft.com/office/officeart/2008/layout/HorizontalMultiLevelHierarchy"/>
    <dgm:cxn modelId="{9124F0C5-0B5B-4C75-9F39-84BDAD2B7B88}" type="presParOf" srcId="{DC7F695B-6C09-427C-9241-EB5B98F098F0}" destId="{1F651E94-61BE-4DC2-982C-80FC8EA701A3}" srcOrd="9" destOrd="0" presId="urn:microsoft.com/office/officeart/2008/layout/HorizontalMultiLevelHierarchy"/>
    <dgm:cxn modelId="{E14B4D9C-6C3D-4255-BC77-92E2ABF5D84E}" type="presParOf" srcId="{1F651E94-61BE-4DC2-982C-80FC8EA701A3}" destId="{D05612BC-0831-47FB-B094-245521379B21}" srcOrd="0" destOrd="0" presId="urn:microsoft.com/office/officeart/2008/layout/HorizontalMultiLevelHierarchy"/>
    <dgm:cxn modelId="{9BB7FC24-9B5F-42B8-913F-5B1CEF6E1038}" type="presParOf" srcId="{1F651E94-61BE-4DC2-982C-80FC8EA701A3}" destId="{FAC6BDA0-7931-4BF5-BC41-CCFC9D8FD3E4}" srcOrd="1" destOrd="0" presId="urn:microsoft.com/office/officeart/2008/layout/HorizontalMultiLevelHierarchy"/>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539E0-4A52-47B9-91BE-086ADAD85803}">
      <dsp:nvSpPr>
        <dsp:cNvPr id="0" name=""/>
        <dsp:cNvSpPr/>
      </dsp:nvSpPr>
      <dsp:spPr>
        <a:xfrm>
          <a:off x="2124155" y="3384395"/>
          <a:ext cx="739852" cy="2819557"/>
        </a:xfrm>
        <a:custGeom>
          <a:avLst/>
          <a:gdLst/>
          <a:ahLst/>
          <a:cxnLst/>
          <a:rect l="0" t="0" r="0" b="0"/>
          <a:pathLst>
            <a:path>
              <a:moveTo>
                <a:pt x="0" y="0"/>
              </a:moveTo>
              <a:lnTo>
                <a:pt x="369926" y="0"/>
              </a:lnTo>
              <a:lnTo>
                <a:pt x="369926" y="2819557"/>
              </a:lnTo>
              <a:lnTo>
                <a:pt x="739852" y="28195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N" sz="1000" kern="1200"/>
        </a:p>
      </dsp:txBody>
      <dsp:txXfrm>
        <a:off x="2421206" y="4721298"/>
        <a:ext cx="145750" cy="145750"/>
      </dsp:txXfrm>
    </dsp:sp>
    <dsp:sp modelId="{9845FEEC-F3FE-4E67-B082-9156F02A58AC}">
      <dsp:nvSpPr>
        <dsp:cNvPr id="0" name=""/>
        <dsp:cNvSpPr/>
      </dsp:nvSpPr>
      <dsp:spPr>
        <a:xfrm>
          <a:off x="2124155" y="3384395"/>
          <a:ext cx="739852" cy="1409778"/>
        </a:xfrm>
        <a:custGeom>
          <a:avLst/>
          <a:gdLst/>
          <a:ahLst/>
          <a:cxnLst/>
          <a:rect l="0" t="0" r="0" b="0"/>
          <a:pathLst>
            <a:path>
              <a:moveTo>
                <a:pt x="0" y="0"/>
              </a:moveTo>
              <a:lnTo>
                <a:pt x="369926" y="0"/>
              </a:lnTo>
              <a:lnTo>
                <a:pt x="369926" y="1409778"/>
              </a:lnTo>
              <a:lnTo>
                <a:pt x="739852" y="14097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54278" y="4049481"/>
        <a:ext cx="79606" cy="79606"/>
      </dsp:txXfrm>
    </dsp:sp>
    <dsp:sp modelId="{914E67AD-E04C-4CF2-93EA-B31B67702886}">
      <dsp:nvSpPr>
        <dsp:cNvPr id="0" name=""/>
        <dsp:cNvSpPr/>
      </dsp:nvSpPr>
      <dsp:spPr>
        <a:xfrm>
          <a:off x="2124155" y="3338675"/>
          <a:ext cx="739852" cy="91440"/>
        </a:xfrm>
        <a:custGeom>
          <a:avLst/>
          <a:gdLst/>
          <a:ahLst/>
          <a:cxnLst/>
          <a:rect l="0" t="0" r="0" b="0"/>
          <a:pathLst>
            <a:path>
              <a:moveTo>
                <a:pt x="0" y="45720"/>
              </a:moveTo>
              <a:lnTo>
                <a:pt x="739852"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75585" y="3365898"/>
        <a:ext cx="36992" cy="36992"/>
      </dsp:txXfrm>
    </dsp:sp>
    <dsp:sp modelId="{0A5A44A3-EF3F-4603-9A02-2C6B32B08AE0}">
      <dsp:nvSpPr>
        <dsp:cNvPr id="0" name=""/>
        <dsp:cNvSpPr/>
      </dsp:nvSpPr>
      <dsp:spPr>
        <a:xfrm>
          <a:off x="6563267" y="1974616"/>
          <a:ext cx="739852" cy="704889"/>
        </a:xfrm>
        <a:custGeom>
          <a:avLst/>
          <a:gdLst/>
          <a:ahLst/>
          <a:cxnLst/>
          <a:rect l="0" t="0" r="0" b="0"/>
          <a:pathLst>
            <a:path>
              <a:moveTo>
                <a:pt x="0" y="0"/>
              </a:moveTo>
              <a:lnTo>
                <a:pt x="369926" y="0"/>
              </a:lnTo>
              <a:lnTo>
                <a:pt x="369926" y="704889"/>
              </a:lnTo>
              <a:lnTo>
                <a:pt x="739852" y="7048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907646" y="2301513"/>
        <a:ext cx="51094" cy="51094"/>
      </dsp:txXfrm>
    </dsp:sp>
    <dsp:sp modelId="{2F7E6C4E-E99E-4FC2-8E37-BA1E932547BE}">
      <dsp:nvSpPr>
        <dsp:cNvPr id="0" name=""/>
        <dsp:cNvSpPr/>
      </dsp:nvSpPr>
      <dsp:spPr>
        <a:xfrm>
          <a:off x="6563267" y="1269726"/>
          <a:ext cx="739852" cy="704889"/>
        </a:xfrm>
        <a:custGeom>
          <a:avLst/>
          <a:gdLst/>
          <a:ahLst/>
          <a:cxnLst/>
          <a:rect l="0" t="0" r="0" b="0"/>
          <a:pathLst>
            <a:path>
              <a:moveTo>
                <a:pt x="0" y="704889"/>
              </a:moveTo>
              <a:lnTo>
                <a:pt x="369926" y="704889"/>
              </a:lnTo>
              <a:lnTo>
                <a:pt x="369926" y="0"/>
              </a:lnTo>
              <a:lnTo>
                <a:pt x="73985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907646" y="1596624"/>
        <a:ext cx="51094" cy="51094"/>
      </dsp:txXfrm>
    </dsp:sp>
    <dsp:sp modelId="{3C9F6C7B-5B53-4D34-B209-D4343B644295}">
      <dsp:nvSpPr>
        <dsp:cNvPr id="0" name=""/>
        <dsp:cNvSpPr/>
      </dsp:nvSpPr>
      <dsp:spPr>
        <a:xfrm>
          <a:off x="2124155" y="1974616"/>
          <a:ext cx="739852" cy="1409778"/>
        </a:xfrm>
        <a:custGeom>
          <a:avLst/>
          <a:gdLst/>
          <a:ahLst/>
          <a:cxnLst/>
          <a:rect l="0" t="0" r="0" b="0"/>
          <a:pathLst>
            <a:path>
              <a:moveTo>
                <a:pt x="0" y="1409778"/>
              </a:moveTo>
              <a:lnTo>
                <a:pt x="369926" y="1409778"/>
              </a:lnTo>
              <a:lnTo>
                <a:pt x="369926" y="0"/>
              </a:lnTo>
              <a:lnTo>
                <a:pt x="73985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54278" y="2639702"/>
        <a:ext cx="79606" cy="79606"/>
      </dsp:txXfrm>
    </dsp:sp>
    <dsp:sp modelId="{8843E908-5953-4538-AEA5-93186A7CAC50}">
      <dsp:nvSpPr>
        <dsp:cNvPr id="0" name=""/>
        <dsp:cNvSpPr/>
      </dsp:nvSpPr>
      <dsp:spPr>
        <a:xfrm>
          <a:off x="2124155" y="564837"/>
          <a:ext cx="739852" cy="2819557"/>
        </a:xfrm>
        <a:custGeom>
          <a:avLst/>
          <a:gdLst/>
          <a:ahLst/>
          <a:cxnLst/>
          <a:rect l="0" t="0" r="0" b="0"/>
          <a:pathLst>
            <a:path>
              <a:moveTo>
                <a:pt x="0" y="2819557"/>
              </a:moveTo>
              <a:lnTo>
                <a:pt x="369926" y="2819557"/>
              </a:lnTo>
              <a:lnTo>
                <a:pt x="369926" y="0"/>
              </a:lnTo>
              <a:lnTo>
                <a:pt x="73985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N" sz="1000" kern="1200"/>
        </a:p>
      </dsp:txBody>
      <dsp:txXfrm>
        <a:off x="2421206" y="1901740"/>
        <a:ext cx="145750" cy="145750"/>
      </dsp:txXfrm>
    </dsp:sp>
    <dsp:sp modelId="{D79BC25A-5350-430A-B072-53C5E5CFC33E}">
      <dsp:nvSpPr>
        <dsp:cNvPr id="0" name=""/>
        <dsp:cNvSpPr/>
      </dsp:nvSpPr>
      <dsp:spPr>
        <a:xfrm rot="16200000">
          <a:off x="-1407711" y="2820483"/>
          <a:ext cx="5935911" cy="1127823"/>
        </a:xfrm>
        <a:prstGeom prst="rect">
          <a:avLst/>
        </a:prstGeom>
        <a:solidFill>
          <a:schemeClr val="tx1"/>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IN" sz="3200" b="1" kern="1200" dirty="0">
              <a:solidFill>
                <a:schemeClr val="bg1"/>
              </a:solidFill>
            </a:rPr>
            <a:t>Evaluation methods of Disinfectants</a:t>
          </a:r>
          <a:endParaRPr lang="en-IN" sz="3200" kern="1200" dirty="0">
            <a:solidFill>
              <a:schemeClr val="bg1"/>
            </a:solidFill>
          </a:endParaRPr>
        </a:p>
      </dsp:txBody>
      <dsp:txXfrm>
        <a:off x="-1407711" y="2820483"/>
        <a:ext cx="5935911" cy="1127823"/>
      </dsp:txXfrm>
    </dsp:sp>
    <dsp:sp modelId="{06F2D14A-0232-4152-819E-FE9DFFCC6D57}">
      <dsp:nvSpPr>
        <dsp:cNvPr id="0" name=""/>
        <dsp:cNvSpPr/>
      </dsp:nvSpPr>
      <dsp:spPr>
        <a:xfrm>
          <a:off x="2864007" y="925"/>
          <a:ext cx="3699260" cy="1127823"/>
        </a:xfrm>
        <a:prstGeom prst="rect">
          <a:avLst/>
        </a:prstGeom>
        <a:solidFill>
          <a:schemeClr val="bg2"/>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N" sz="2400" b="1" kern="1200" dirty="0"/>
            <a:t>Disk-Diffusion Method</a:t>
          </a:r>
        </a:p>
      </dsp:txBody>
      <dsp:txXfrm>
        <a:off x="2864007" y="925"/>
        <a:ext cx="3699260" cy="1127823"/>
      </dsp:txXfrm>
    </dsp:sp>
    <dsp:sp modelId="{6F9F3E7E-DBA4-43E0-9B6A-F55376AD09B8}">
      <dsp:nvSpPr>
        <dsp:cNvPr id="0" name=""/>
        <dsp:cNvSpPr/>
      </dsp:nvSpPr>
      <dsp:spPr>
        <a:xfrm>
          <a:off x="2864007" y="1410704"/>
          <a:ext cx="3699260" cy="1127823"/>
        </a:xfrm>
        <a:prstGeom prst="rect">
          <a:avLst/>
        </a:prstGeom>
        <a:solidFill>
          <a:schemeClr val="bg1"/>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N" sz="2400" b="1" kern="1200" dirty="0"/>
            <a:t>Suspension tests (Phenol coefficient test)</a:t>
          </a:r>
        </a:p>
      </dsp:txBody>
      <dsp:txXfrm>
        <a:off x="2864007" y="1410704"/>
        <a:ext cx="3699260" cy="1127823"/>
      </dsp:txXfrm>
    </dsp:sp>
    <dsp:sp modelId="{41751564-D38C-4864-856B-58FC90E8E7C7}">
      <dsp:nvSpPr>
        <dsp:cNvPr id="0" name=""/>
        <dsp:cNvSpPr/>
      </dsp:nvSpPr>
      <dsp:spPr>
        <a:xfrm>
          <a:off x="7303119" y="705814"/>
          <a:ext cx="3699260" cy="1127823"/>
        </a:xfrm>
        <a:prstGeom prst="rec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mj-lt"/>
            <a:buNone/>
          </a:pPr>
          <a:r>
            <a:rPr lang="en-IN" sz="2400" b="1" kern="1200" dirty="0" err="1"/>
            <a:t>Rideal</a:t>
          </a:r>
          <a:r>
            <a:rPr lang="en-IN" sz="2400" b="1" kern="1200" dirty="0"/>
            <a:t> Walker method</a:t>
          </a:r>
        </a:p>
      </dsp:txBody>
      <dsp:txXfrm>
        <a:off x="7303119" y="705814"/>
        <a:ext cx="3699260" cy="1127823"/>
      </dsp:txXfrm>
    </dsp:sp>
    <dsp:sp modelId="{E6132FE0-3B34-49EB-B77C-E2E9E9923F6C}">
      <dsp:nvSpPr>
        <dsp:cNvPr id="0" name=""/>
        <dsp:cNvSpPr/>
      </dsp:nvSpPr>
      <dsp:spPr>
        <a:xfrm>
          <a:off x="7303119" y="2115593"/>
          <a:ext cx="3699260" cy="1127823"/>
        </a:xfrm>
        <a:prstGeom prst="rec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mj-lt"/>
            <a:buNone/>
          </a:pPr>
          <a:r>
            <a:rPr lang="en-IN" sz="2400" b="1" kern="1200" dirty="0"/>
            <a:t>Chick Martin test</a:t>
          </a:r>
        </a:p>
      </dsp:txBody>
      <dsp:txXfrm>
        <a:off x="7303119" y="2115593"/>
        <a:ext cx="3699260" cy="1127823"/>
      </dsp:txXfrm>
    </dsp:sp>
    <dsp:sp modelId="{56398A31-D394-4AB5-89C1-3F0985676758}">
      <dsp:nvSpPr>
        <dsp:cNvPr id="0" name=""/>
        <dsp:cNvSpPr/>
      </dsp:nvSpPr>
      <dsp:spPr>
        <a:xfrm>
          <a:off x="2864007" y="2820483"/>
          <a:ext cx="3699260" cy="1127823"/>
        </a:xfrm>
        <a:prstGeom prst="rect">
          <a:avLst/>
        </a:prstGeom>
        <a:solidFill>
          <a:schemeClr val="accent2"/>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N" sz="2400" b="1" kern="1200" dirty="0"/>
            <a:t>Capacity test (Kelsey-Sykes test)</a:t>
          </a:r>
        </a:p>
      </dsp:txBody>
      <dsp:txXfrm>
        <a:off x="2864007" y="2820483"/>
        <a:ext cx="3699260" cy="1127823"/>
      </dsp:txXfrm>
    </dsp:sp>
    <dsp:sp modelId="{C3AC217F-A74F-4EE3-8770-FA620BBE512B}">
      <dsp:nvSpPr>
        <dsp:cNvPr id="0" name=""/>
        <dsp:cNvSpPr/>
      </dsp:nvSpPr>
      <dsp:spPr>
        <a:xfrm>
          <a:off x="2864007" y="4230262"/>
          <a:ext cx="3699260" cy="1127823"/>
        </a:xfrm>
        <a:prstGeom prst="rect">
          <a:avLst/>
        </a:prstGeom>
        <a:solidFill>
          <a:schemeClr val="accent3"/>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N" sz="2400" b="1" kern="1200" dirty="0"/>
            <a:t>In-use test (Kelsey–Maurer test)</a:t>
          </a:r>
        </a:p>
      </dsp:txBody>
      <dsp:txXfrm>
        <a:off x="2864007" y="4230262"/>
        <a:ext cx="3699260" cy="1127823"/>
      </dsp:txXfrm>
    </dsp:sp>
    <dsp:sp modelId="{D05612BC-0831-47FB-B094-245521379B21}">
      <dsp:nvSpPr>
        <dsp:cNvPr id="0" name=""/>
        <dsp:cNvSpPr/>
      </dsp:nvSpPr>
      <dsp:spPr>
        <a:xfrm>
          <a:off x="2864007" y="5640041"/>
          <a:ext cx="3699260" cy="1127823"/>
        </a:xfrm>
        <a:prstGeom prst="rect">
          <a:avLst/>
        </a:prstGeom>
        <a:solidFill>
          <a:schemeClr val="accent5"/>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N" sz="2400" b="1" kern="1200" dirty="0"/>
            <a:t>Carrier tests</a:t>
          </a:r>
        </a:p>
      </dsp:txBody>
      <dsp:txXfrm>
        <a:off x="2864007" y="5640041"/>
        <a:ext cx="3699260" cy="112782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FFA46-3778-4403-9598-F6F20FF98EE7}" type="datetimeFigureOut">
              <a:rPr lang="en-IN" smtClean="0"/>
              <a:pPr/>
              <a:t>09-08-2023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2779B-9E3D-434F-8FD3-949784ED021D}" type="slidenum">
              <a:rPr lang="en-IN" smtClean="0"/>
              <a:pPr/>
              <a:t>‹#›</a:t>
            </a:fld>
            <a:endParaRPr lang="en-IN"/>
          </a:p>
        </p:txBody>
      </p:sp>
    </p:spTree>
    <p:extLst>
      <p:ext uri="{BB962C8B-B14F-4D97-AF65-F5344CB8AC3E}">
        <p14:creationId xmlns="" xmlns:p14="http://schemas.microsoft.com/office/powerpoint/2010/main" val="182661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Procedure: </a:t>
            </a:r>
          </a:p>
          <a:p>
            <a:pPr marL="228600" indent="-228600">
              <a:buFont typeface="+mj-lt"/>
              <a:buAutoNum type="arabicPeriod"/>
            </a:pPr>
            <a:r>
              <a:rPr lang="en-IN" dirty="0"/>
              <a:t>This involves using various chemicals to separate sterile filter paper disks.</a:t>
            </a:r>
          </a:p>
          <a:p>
            <a:pPr marL="228600" indent="-228600">
              <a:buFont typeface="+mj-lt"/>
              <a:buAutoNum type="arabicPeriod"/>
            </a:pPr>
            <a:r>
              <a:rPr lang="en-IN" dirty="0"/>
              <a:t>Next, place the disks on an inoculated agar plate. The chemicals are released from the disks onto the agar.</a:t>
            </a:r>
          </a:p>
          <a:p>
            <a:pPr marL="228600" indent="-228600">
              <a:buFont typeface="+mj-lt"/>
              <a:buAutoNum type="arabicPeriod"/>
            </a:pPr>
            <a:r>
              <a:rPr lang="en-IN" dirty="0"/>
              <a:t>Clear areas around the disks are zones of inhibition as the bacteria “lawn” grows.</a:t>
            </a:r>
          </a:p>
          <a:p>
            <a:pPr marL="228600" indent="-228600">
              <a:buFont typeface="+mj-lt"/>
              <a:buAutoNum type="arabicPeriod"/>
            </a:pPr>
            <a:r>
              <a:rPr lang="en-IN" dirty="0"/>
              <a:t>There are many factors that influence the size of the inhibition zones, such as whether the agent can dissolve in water or diffuse well in the agar. However, larger inhibition zones usually correlate with greater inhibition effectiveness.</a:t>
            </a:r>
          </a:p>
          <a:p>
            <a:pPr marL="228600" indent="-228600">
              <a:buFont typeface="+mj-lt"/>
              <a:buAutoNum type="arabicPeriod"/>
            </a:pPr>
            <a:r>
              <a:rPr lang="en-IN" dirty="0"/>
              <a:t>Each zone’s diameter is measured in </a:t>
            </a:r>
            <a:r>
              <a:rPr lang="en-IN" dirty="0" err="1"/>
              <a:t>millimeters</a:t>
            </a:r>
            <a:r>
              <a:rPr lang="en-IN" dirty="0"/>
              <a:t>.</a:t>
            </a:r>
          </a:p>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30C0CD-0EE5-4EA1-B33E-6ECE96CB8B1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190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35E43-CAA6-4E5B-B92C-A14E711E07E1}" type="datetimeFigureOut">
              <a:rPr lang="en-IN" smtClean="0"/>
              <a:pPr/>
              <a:t>09-08-2023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B8F8FC-1FF6-4EAF-84A9-D1EF441A995E}"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35E43-CAA6-4E5B-B92C-A14E711E07E1}" type="datetimeFigureOut">
              <a:rPr lang="en-IN" smtClean="0"/>
              <a:pPr/>
              <a:t>09-08-2023</a:t>
            </a:fld>
            <a:endParaRPr lang="en-IN"/>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8F8FC-1FF6-4EAF-84A9-D1EF441A995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CCDB0-9734-4A0C-9FF3-6C3395A24C09}"/>
              </a:ext>
            </a:extLst>
          </p:cNvPr>
          <p:cNvSpPr>
            <a:spLocks noGrp="1"/>
          </p:cNvSpPr>
          <p:nvPr>
            <p:ph type="title"/>
          </p:nvPr>
        </p:nvSpPr>
        <p:spPr/>
        <p:txBody>
          <a:bodyPr/>
          <a:lstStyle/>
          <a:p>
            <a:r>
              <a:rPr lang="en-IN" b="1" dirty="0">
                <a:latin typeface="Times New Roman" pitchFamily="18" charset="0"/>
                <a:cs typeface="Times New Roman" pitchFamily="18" charset="0"/>
              </a:rPr>
              <a:t>Evaluation/testing of disinfectants</a:t>
            </a:r>
          </a:p>
        </p:txBody>
      </p:sp>
      <p:sp>
        <p:nvSpPr>
          <p:cNvPr id="3" name="Content Placeholder 2">
            <a:extLst>
              <a:ext uri="{FF2B5EF4-FFF2-40B4-BE49-F238E27FC236}">
                <a16:creationId xmlns="" xmlns:a16="http://schemas.microsoft.com/office/drawing/2014/main" id="{252937F5-4C72-4278-8E3B-49A3DBF3EE79}"/>
              </a:ext>
            </a:extLst>
          </p:cNvPr>
          <p:cNvSpPr>
            <a:spLocks noGrp="1"/>
          </p:cNvSpPr>
          <p:nvPr>
            <p:ph idx="1"/>
          </p:nvPr>
        </p:nvSpPr>
        <p:spPr>
          <a:xfrm>
            <a:off x="0" y="1825624"/>
            <a:ext cx="12014200" cy="5032375"/>
          </a:xfrm>
        </p:spPr>
        <p:txBody>
          <a:bodyPr>
            <a:normAutofit lnSpcReduction="10000"/>
          </a:bodyPr>
          <a:lstStyle/>
          <a:p>
            <a:r>
              <a:rPr lang="en-IN" dirty="0"/>
              <a:t>Disinfectants used in hospitals and laboratories must be tested periodically to ascertain its </a:t>
            </a:r>
            <a:r>
              <a:rPr lang="en-IN" dirty="0">
                <a:solidFill>
                  <a:srgbClr val="FF0000"/>
                </a:solidFill>
              </a:rPr>
              <a:t>potency and efficacy</a:t>
            </a:r>
            <a:r>
              <a:rPr lang="en-IN" dirty="0"/>
              <a:t>. As certain disinfectants lose potency on standing and addition of organic matter, their efficacy must be tested. </a:t>
            </a:r>
          </a:p>
          <a:p>
            <a:r>
              <a:rPr lang="en-IN" dirty="0"/>
              <a:t>While certain methods help in selecting the </a:t>
            </a:r>
            <a:r>
              <a:rPr lang="en-IN" dirty="0">
                <a:solidFill>
                  <a:srgbClr val="FF0000"/>
                </a:solidFill>
              </a:rPr>
              <a:t>right dilution of disinfectant </a:t>
            </a:r>
            <a:r>
              <a:rPr lang="en-IN" dirty="0"/>
              <a:t>for use others test the </a:t>
            </a:r>
            <a:r>
              <a:rPr lang="en-IN" dirty="0">
                <a:solidFill>
                  <a:srgbClr val="FF0000"/>
                </a:solidFill>
              </a:rPr>
              <a:t>efficacy of disinfectant already in use</a:t>
            </a:r>
            <a:r>
              <a:rPr lang="en-IN" dirty="0"/>
              <a:t>. </a:t>
            </a:r>
          </a:p>
          <a:p>
            <a:r>
              <a:rPr lang="en-IN" dirty="0"/>
              <a:t>Some methods compare the performance with that of phenol whereas other methods simply state if the disinfectant is effective or not. </a:t>
            </a:r>
          </a:p>
        </p:txBody>
      </p:sp>
    </p:spTree>
    <p:extLst>
      <p:ext uri="{BB962C8B-B14F-4D97-AF65-F5344CB8AC3E}">
        <p14:creationId xmlns="" xmlns:p14="http://schemas.microsoft.com/office/powerpoint/2010/main" val="58657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E01D24-183A-4923-9E9A-CA72D01585FF}"/>
              </a:ext>
            </a:extLst>
          </p:cNvPr>
          <p:cNvSpPr>
            <a:spLocks noGrp="1"/>
          </p:cNvSpPr>
          <p:nvPr>
            <p:ph type="title"/>
          </p:nvPr>
        </p:nvSpPr>
        <p:spPr>
          <a:xfrm>
            <a:off x="838200" y="0"/>
            <a:ext cx="10515600" cy="1325563"/>
          </a:xfrm>
        </p:spPr>
        <p:txBody>
          <a:bodyPr>
            <a:normAutofit/>
          </a:bodyPr>
          <a:lstStyle/>
          <a:p>
            <a:pPr algn="ctr"/>
            <a:r>
              <a:rPr lang="en-IN" sz="4000" dirty="0" err="1"/>
              <a:t>Rideal</a:t>
            </a:r>
            <a:r>
              <a:rPr lang="en-IN" sz="4000" dirty="0"/>
              <a:t> Walker method</a:t>
            </a:r>
          </a:p>
        </p:txBody>
      </p:sp>
      <p:sp>
        <p:nvSpPr>
          <p:cNvPr id="3" name="Content Placeholder 2">
            <a:extLst>
              <a:ext uri="{FF2B5EF4-FFF2-40B4-BE49-F238E27FC236}">
                <a16:creationId xmlns="" xmlns:a16="http://schemas.microsoft.com/office/drawing/2014/main" id="{A0D4F7CD-D113-4A8B-9AC3-FF1A1C860A00}"/>
              </a:ext>
            </a:extLst>
          </p:cNvPr>
          <p:cNvSpPr>
            <a:spLocks noGrp="1"/>
          </p:cNvSpPr>
          <p:nvPr>
            <p:ph idx="1"/>
          </p:nvPr>
        </p:nvSpPr>
        <p:spPr>
          <a:xfrm>
            <a:off x="0" y="1002506"/>
            <a:ext cx="12192000" cy="4351338"/>
          </a:xfrm>
        </p:spPr>
        <p:txBody>
          <a:bodyPr>
            <a:normAutofit/>
          </a:bodyPr>
          <a:lstStyle/>
          <a:p>
            <a:pPr marL="457200" indent="-457200">
              <a:lnSpc>
                <a:spcPct val="100000"/>
              </a:lnSpc>
              <a:buFont typeface="+mj-lt"/>
              <a:buAutoNum type="arabicPeriod"/>
            </a:pPr>
            <a:r>
              <a:rPr lang="en-IN" sz="2400" dirty="0"/>
              <a:t>Phenol is diluted from 1:95 to 1:115 and the test disinfectant is diluted from 1:400 to 1:800. Their bactericidal activity is determined against </a:t>
            </a:r>
            <a:r>
              <a:rPr lang="en-IN" sz="2400" dirty="0">
                <a:solidFill>
                  <a:srgbClr val="00B0F0"/>
                </a:solidFill>
              </a:rPr>
              <a:t>Salmonella typhi suspension</a:t>
            </a:r>
            <a:r>
              <a:rPr lang="en-IN" sz="2400" dirty="0"/>
              <a:t>. </a:t>
            </a:r>
          </a:p>
          <a:p>
            <a:pPr marL="457200" indent="-457200">
              <a:lnSpc>
                <a:spcPct val="100000"/>
              </a:lnSpc>
              <a:buFont typeface="+mj-lt"/>
              <a:buAutoNum type="arabicPeriod"/>
            </a:pPr>
            <a:r>
              <a:rPr lang="en-IN" sz="2400" dirty="0">
                <a:solidFill>
                  <a:srgbClr val="00B0F0"/>
                </a:solidFill>
              </a:rPr>
              <a:t>Subcultures</a:t>
            </a:r>
            <a:r>
              <a:rPr lang="en-IN" sz="2400" dirty="0"/>
              <a:t> are performed from both the test and phenol at intervals of </a:t>
            </a:r>
            <a:r>
              <a:rPr lang="en-IN" sz="2400" dirty="0">
                <a:solidFill>
                  <a:srgbClr val="00B0F0"/>
                </a:solidFill>
              </a:rPr>
              <a:t>2.5, 5, 7.5 and 10 </a:t>
            </a:r>
            <a:r>
              <a:rPr lang="en-IN" sz="2400" dirty="0"/>
              <a:t>minutes. The plates are </a:t>
            </a:r>
            <a:r>
              <a:rPr lang="en-IN" sz="2400" dirty="0">
                <a:solidFill>
                  <a:srgbClr val="00B0F0"/>
                </a:solidFill>
              </a:rPr>
              <a:t>incubated</a:t>
            </a:r>
            <a:r>
              <a:rPr lang="en-IN" sz="2400" dirty="0"/>
              <a:t> for 48-72 hours at 37°C. </a:t>
            </a:r>
          </a:p>
          <a:p>
            <a:pPr marL="457200" indent="-457200">
              <a:lnSpc>
                <a:spcPct val="100000"/>
              </a:lnSpc>
              <a:buFont typeface="+mj-lt"/>
              <a:buAutoNum type="arabicPeriod"/>
            </a:pPr>
            <a:r>
              <a:rPr lang="en-IN" sz="2400" dirty="0"/>
              <a:t>That dilution of disinfectant which disinfects the suspension in a given time is divided by that dilution of phenol which disinfects the suspension in same time gives its phenol coefficient</a:t>
            </a:r>
          </a:p>
        </p:txBody>
      </p:sp>
      <p:pic>
        <p:nvPicPr>
          <p:cNvPr id="4" name="Picture 3">
            <a:extLst>
              <a:ext uri="{FF2B5EF4-FFF2-40B4-BE49-F238E27FC236}">
                <a16:creationId xmlns="" xmlns:a16="http://schemas.microsoft.com/office/drawing/2014/main" id="{972B1930-C62E-4407-8DE4-0622CF045719}"/>
              </a:ext>
            </a:extLst>
          </p:cNvPr>
          <p:cNvPicPr>
            <a:picLocks noChangeAspect="1"/>
          </p:cNvPicPr>
          <p:nvPr/>
        </p:nvPicPr>
        <p:blipFill>
          <a:blip r:embed="rId2"/>
          <a:stretch>
            <a:fillRect/>
          </a:stretch>
        </p:blipFill>
        <p:spPr>
          <a:xfrm>
            <a:off x="2091606" y="3550734"/>
            <a:ext cx="9269661" cy="3307266"/>
          </a:xfrm>
          <a:prstGeom prst="rect">
            <a:avLst/>
          </a:prstGeom>
        </p:spPr>
      </p:pic>
    </p:spTree>
    <p:extLst>
      <p:ext uri="{BB962C8B-B14F-4D97-AF65-F5344CB8AC3E}">
        <p14:creationId xmlns="" xmlns:p14="http://schemas.microsoft.com/office/powerpoint/2010/main" val="116566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a:extLst>
                  <a:ext uri="{FF2B5EF4-FFF2-40B4-BE49-F238E27FC236}">
                    <a16:creationId xmlns:a16="http://schemas.microsoft.com/office/drawing/2014/main" id="{43DDA34B-698C-4791-9ADC-22D8B7F106A6}"/>
                  </a:ext>
                </a:extLst>
              </p:cNvPr>
              <p:cNvSpPr>
                <a:spLocks noGrp="1"/>
              </p:cNvSpPr>
              <p:nvPr>
                <p:ph idx="1"/>
              </p:nvPr>
            </p:nvSpPr>
            <p:spPr>
              <a:xfrm>
                <a:off x="979100" y="3429000"/>
                <a:ext cx="10233800" cy="3338978"/>
              </a:xfrm>
            </p:spPr>
            <p:txBody>
              <a:bodyPr/>
              <a:lstStyle/>
              <a:p>
                <a:r>
                  <a:rPr lang="en-IN" dirty="0"/>
                  <a:t>For example, after 7.5 minutes, the test organism was killed by the test disinfectant at a dilution of 1:600. In the same period the test organism was killed by phenol at a dilution of 1:100.</a:t>
                </a:r>
              </a:p>
              <a:p>
                <a:pPr marL="0" indent="0">
                  <a:buNone/>
                </a:pPr>
                <a14:m>
                  <m:oMathPara xmlns:m="http://schemas.openxmlformats.org/officeDocument/2006/math">
                    <m:oMathParaPr>
                      <m:jc m:val="centerGroup"/>
                    </m:oMathParaPr>
                    <m:oMath xmlns:m="http://schemas.openxmlformats.org/officeDocument/2006/math">
                      <m:f>
                        <m:fPr>
                          <m:ctrlPr>
                            <a:rPr lang="en-IN" b="1" i="1" smtClean="0">
                              <a:solidFill>
                                <a:srgbClr val="00B0F0"/>
                              </a:solidFill>
                              <a:latin typeface="Cambria Math" panose="02040503050406030204" pitchFamily="18" charset="0"/>
                            </a:rPr>
                          </m:ctrlPr>
                        </m:fPr>
                        <m:num>
                          <m:r>
                            <a:rPr lang="en-IN" b="1" i="1" smtClean="0">
                              <a:solidFill>
                                <a:srgbClr val="00B0F0"/>
                              </a:solidFill>
                              <a:latin typeface="Cambria Math" panose="02040503050406030204" pitchFamily="18" charset="0"/>
                            </a:rPr>
                            <m:t>𝟔𝟎𝟎</m:t>
                          </m:r>
                        </m:num>
                        <m:den>
                          <m:r>
                            <a:rPr lang="en-IN" b="1" i="1" smtClean="0">
                              <a:solidFill>
                                <a:srgbClr val="00B0F0"/>
                              </a:solidFill>
                              <a:latin typeface="Cambria Math" panose="02040503050406030204" pitchFamily="18" charset="0"/>
                            </a:rPr>
                            <m:t>𝟏𝟎𝟎</m:t>
                          </m:r>
                        </m:den>
                      </m:f>
                      <m:r>
                        <a:rPr lang="en-IN" b="1" i="1" smtClean="0">
                          <a:solidFill>
                            <a:srgbClr val="00B0F0"/>
                          </a:solidFill>
                          <a:latin typeface="Cambria Math" panose="02040503050406030204" pitchFamily="18" charset="0"/>
                        </a:rPr>
                        <m:t>=</m:t>
                      </m:r>
                      <m:r>
                        <a:rPr lang="en-IN" b="1" i="1" smtClean="0">
                          <a:solidFill>
                            <a:srgbClr val="00B0F0"/>
                          </a:solidFill>
                          <a:latin typeface="Cambria Math" panose="02040503050406030204" pitchFamily="18" charset="0"/>
                        </a:rPr>
                        <m:t>𝟔</m:t>
                      </m:r>
                    </m:oMath>
                  </m:oMathPara>
                </a14:m>
                <a:endParaRPr lang="en-IN" b="1" dirty="0">
                  <a:solidFill>
                    <a:srgbClr val="00B0F0"/>
                  </a:solidFill>
                </a:endParaRPr>
              </a:p>
              <a:p>
                <a:r>
                  <a:rPr lang="en-IN" dirty="0"/>
                  <a:t>This result indicates that the test disinfectant can be diluted six times as much as phenol and still possess equivalent killing power for the test organism</a:t>
                </a:r>
              </a:p>
            </p:txBody>
          </p:sp>
        </mc:Choice>
        <mc:Fallback>
          <p:sp>
            <p:nvSpPr>
              <p:cNvPr id="3" name="Content Placeholder 2">
                <a:extLst>
                  <a:ext uri="{FF2B5EF4-FFF2-40B4-BE49-F238E27FC236}">
                    <a16:creationId xmlns:a14="http://schemas.microsoft.com/office/drawing/2010/main" xmlns="" xmlns:a16="http://schemas.microsoft.com/office/drawing/2014/main" id="{43DDA34B-698C-4791-9ADC-22D8B7F106A6}"/>
                  </a:ext>
                </a:extLst>
              </p:cNvPr>
              <p:cNvSpPr>
                <a:spLocks noGrp="1" noRot="1" noChangeAspect="1" noMove="1" noResize="1" noEditPoints="1" noAdjustHandles="1" noChangeArrowheads="1" noChangeShapeType="1" noTextEdit="1"/>
              </p:cNvSpPr>
              <p:nvPr>
                <p:ph idx="1"/>
              </p:nvPr>
            </p:nvSpPr>
            <p:spPr>
              <a:xfrm>
                <a:off x="979100" y="3429000"/>
                <a:ext cx="10233800" cy="3338978"/>
              </a:xfrm>
              <a:blipFill>
                <a:blip r:embed="rId2"/>
                <a:stretch>
                  <a:fillRect/>
                </a:stretch>
              </a:blipFill>
            </p:spPr>
            <p:txBody>
              <a:bodyPr/>
              <a:lstStyle/>
              <a:p>
                <a:r>
                  <a:rPr lang="en-IN">
                    <a:noFill/>
                  </a:rPr>
                  <a:t> </a:t>
                </a:r>
              </a:p>
            </p:txBody>
          </p:sp>
        </mc:Fallback>
      </mc:AlternateContent>
      <p:pic>
        <p:nvPicPr>
          <p:cNvPr id="4" name="Picture 3">
            <a:extLst>
              <a:ext uri="{FF2B5EF4-FFF2-40B4-BE49-F238E27FC236}">
                <a16:creationId xmlns="" xmlns:a16="http://schemas.microsoft.com/office/drawing/2014/main" id="{EB51E159-4C24-4077-80A7-30B0EEDCEDBC}"/>
              </a:ext>
            </a:extLst>
          </p:cNvPr>
          <p:cNvPicPr>
            <a:picLocks noChangeAspect="1"/>
          </p:cNvPicPr>
          <p:nvPr/>
        </p:nvPicPr>
        <p:blipFill>
          <a:blip r:embed="rId3"/>
          <a:stretch>
            <a:fillRect/>
          </a:stretch>
        </p:blipFill>
        <p:spPr>
          <a:xfrm>
            <a:off x="1459590" y="0"/>
            <a:ext cx="9272820" cy="3310415"/>
          </a:xfrm>
          <a:prstGeom prst="rect">
            <a:avLst/>
          </a:prstGeom>
        </p:spPr>
      </p:pic>
    </p:spTree>
    <p:extLst>
      <p:ext uri="{BB962C8B-B14F-4D97-AF65-F5344CB8AC3E}">
        <p14:creationId xmlns="" xmlns:p14="http://schemas.microsoft.com/office/powerpoint/2010/main" val="40633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74D9F-6A4B-47F6-B87D-69E861F5D3BE}"/>
              </a:ext>
            </a:extLst>
          </p:cNvPr>
          <p:cNvSpPr>
            <a:spLocks noGrp="1"/>
          </p:cNvSpPr>
          <p:nvPr>
            <p:ph type="title"/>
          </p:nvPr>
        </p:nvSpPr>
        <p:spPr/>
        <p:txBody>
          <a:bodyPr>
            <a:noAutofit/>
          </a:bodyPr>
          <a:lstStyle/>
          <a:p>
            <a:r>
              <a:rPr lang="en-IN" sz="3600" dirty="0"/>
              <a:t>Disadvantages of the </a:t>
            </a:r>
            <a:r>
              <a:rPr lang="en-IN" sz="3600" dirty="0" err="1"/>
              <a:t>Rideal</a:t>
            </a:r>
            <a:r>
              <a:rPr lang="en-IN" sz="3600" dirty="0"/>
              <a:t>-Walker test are:</a:t>
            </a:r>
          </a:p>
        </p:txBody>
      </p:sp>
      <p:sp>
        <p:nvSpPr>
          <p:cNvPr id="3" name="Content Placeholder 2">
            <a:extLst>
              <a:ext uri="{FF2B5EF4-FFF2-40B4-BE49-F238E27FC236}">
                <a16:creationId xmlns="" xmlns:a16="http://schemas.microsoft.com/office/drawing/2014/main" id="{7F1BA28B-3D6A-4059-8CFD-CA4EA7A863BA}"/>
              </a:ext>
            </a:extLst>
          </p:cNvPr>
          <p:cNvSpPr>
            <a:spLocks noGrp="1"/>
          </p:cNvSpPr>
          <p:nvPr>
            <p:ph idx="1"/>
          </p:nvPr>
        </p:nvSpPr>
        <p:spPr/>
        <p:txBody>
          <a:bodyPr/>
          <a:lstStyle/>
          <a:p>
            <a:r>
              <a:rPr lang="en-IN" dirty="0"/>
              <a:t>No organic matter is included.</a:t>
            </a:r>
          </a:p>
          <a:p>
            <a:r>
              <a:rPr lang="en-IN" dirty="0"/>
              <a:t>The time allowed for disinfection is short</a:t>
            </a:r>
          </a:p>
          <a:p>
            <a:r>
              <a:rPr lang="en-IN" dirty="0"/>
              <a:t>It should be used to evaluate phenolic type disinfectants only</a:t>
            </a:r>
          </a:p>
        </p:txBody>
      </p:sp>
    </p:spTree>
    <p:extLst>
      <p:ext uri="{BB962C8B-B14F-4D97-AF65-F5344CB8AC3E}">
        <p14:creationId xmlns="" xmlns:p14="http://schemas.microsoft.com/office/powerpoint/2010/main" val="87831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2E63ED-9B35-4475-B579-EF2372BFA1E8}"/>
              </a:ext>
            </a:extLst>
          </p:cNvPr>
          <p:cNvSpPr>
            <a:spLocks noGrp="1"/>
          </p:cNvSpPr>
          <p:nvPr>
            <p:ph type="title"/>
          </p:nvPr>
        </p:nvSpPr>
        <p:spPr>
          <a:xfrm>
            <a:off x="838200" y="18255"/>
            <a:ext cx="10515600" cy="1325563"/>
          </a:xfrm>
        </p:spPr>
        <p:txBody>
          <a:bodyPr>
            <a:normAutofit/>
          </a:bodyPr>
          <a:lstStyle/>
          <a:p>
            <a:pPr algn="ctr"/>
            <a:r>
              <a:rPr lang="en-IN" sz="4000" dirty="0"/>
              <a:t>Chick Martin test</a:t>
            </a:r>
          </a:p>
        </p:txBody>
      </p:sp>
      <p:sp>
        <p:nvSpPr>
          <p:cNvPr id="3" name="Content Placeholder 2">
            <a:extLst>
              <a:ext uri="{FF2B5EF4-FFF2-40B4-BE49-F238E27FC236}">
                <a16:creationId xmlns="" xmlns:a16="http://schemas.microsoft.com/office/drawing/2014/main" id="{BA4A47AC-72B5-48DB-A106-9CA57DDFE64B}"/>
              </a:ext>
            </a:extLst>
          </p:cNvPr>
          <p:cNvSpPr>
            <a:spLocks noGrp="1"/>
          </p:cNvSpPr>
          <p:nvPr>
            <p:ph idx="1"/>
          </p:nvPr>
        </p:nvSpPr>
        <p:spPr>
          <a:xfrm>
            <a:off x="700203" y="1237785"/>
            <a:ext cx="10791593" cy="5151051"/>
          </a:xfrm>
        </p:spPr>
        <p:txBody>
          <a:bodyPr/>
          <a:lstStyle/>
          <a:p>
            <a:r>
              <a:rPr lang="en-IN" dirty="0"/>
              <a:t>This test also determines the phenol coefficient of the test disinfectant. </a:t>
            </a:r>
          </a:p>
          <a:p>
            <a:r>
              <a:rPr lang="en-IN" dirty="0"/>
              <a:t>Unlike in </a:t>
            </a:r>
            <a:r>
              <a:rPr lang="en-IN" dirty="0" err="1"/>
              <a:t>Rideal</a:t>
            </a:r>
            <a:r>
              <a:rPr lang="en-IN" dirty="0"/>
              <a:t> Walker method where the test is carried out in water, the disinfectants are made to act in the presence of </a:t>
            </a:r>
            <a:r>
              <a:rPr lang="en-IN" dirty="0">
                <a:solidFill>
                  <a:srgbClr val="00B0F0"/>
                </a:solidFill>
              </a:rPr>
              <a:t>yeast suspension </a:t>
            </a:r>
            <a:r>
              <a:rPr lang="en-IN" dirty="0"/>
              <a:t>(or </a:t>
            </a:r>
            <a:r>
              <a:rPr lang="en-IN" dirty="0">
                <a:solidFill>
                  <a:srgbClr val="00B0F0"/>
                </a:solidFill>
              </a:rPr>
              <a:t>3% dried human </a:t>
            </a:r>
            <a:r>
              <a:rPr lang="en-IN" dirty="0" err="1">
                <a:solidFill>
                  <a:srgbClr val="00B0F0"/>
                </a:solidFill>
              </a:rPr>
              <a:t>feces</a:t>
            </a:r>
            <a:r>
              <a:rPr lang="en-IN" dirty="0"/>
              <a:t>) to simulate the presence or </a:t>
            </a:r>
            <a:r>
              <a:rPr lang="en-IN" u="sng" dirty="0"/>
              <a:t>organic matter</a:t>
            </a:r>
            <a:r>
              <a:rPr lang="en-IN" dirty="0"/>
              <a:t>. </a:t>
            </a:r>
          </a:p>
          <a:p>
            <a:r>
              <a:rPr lang="en-IN" dirty="0"/>
              <a:t>Time for subculture is fixed at 30 mins and the organism used to test efficacy is </a:t>
            </a:r>
            <a:r>
              <a:rPr lang="en-IN" dirty="0" err="1">
                <a:solidFill>
                  <a:srgbClr val="00B0F0"/>
                </a:solidFill>
              </a:rPr>
              <a:t>S.typhi</a:t>
            </a:r>
            <a:r>
              <a:rPr lang="en-IN" dirty="0">
                <a:solidFill>
                  <a:srgbClr val="00B0F0"/>
                </a:solidFill>
              </a:rPr>
              <a:t> </a:t>
            </a:r>
            <a:r>
              <a:rPr lang="en-IN" dirty="0">
                <a:solidFill>
                  <a:schemeClr val="tx1"/>
                </a:solidFill>
              </a:rPr>
              <a:t>as well as </a:t>
            </a:r>
            <a:r>
              <a:rPr lang="en-IN" dirty="0" err="1">
                <a:solidFill>
                  <a:srgbClr val="00B0F0"/>
                </a:solidFill>
              </a:rPr>
              <a:t>S.aureus</a:t>
            </a:r>
            <a:endParaRPr lang="en-IN" dirty="0">
              <a:solidFill>
                <a:srgbClr val="00B0F0"/>
              </a:solidFill>
            </a:endParaRPr>
          </a:p>
        </p:txBody>
      </p:sp>
    </p:spTree>
    <p:extLst>
      <p:ext uri="{BB962C8B-B14F-4D97-AF65-F5344CB8AC3E}">
        <p14:creationId xmlns="" xmlns:p14="http://schemas.microsoft.com/office/powerpoint/2010/main" val="101971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006801F-3ADF-4C53-9DE8-7415423A846C}"/>
              </a:ext>
            </a:extLst>
          </p:cNvPr>
          <p:cNvPicPr>
            <a:picLocks noChangeAspect="1"/>
          </p:cNvPicPr>
          <p:nvPr/>
        </p:nvPicPr>
        <p:blipFill>
          <a:blip r:embed="rId2"/>
          <a:stretch>
            <a:fillRect/>
          </a:stretch>
        </p:blipFill>
        <p:spPr>
          <a:xfrm>
            <a:off x="72078" y="1604962"/>
            <a:ext cx="12047844" cy="3648075"/>
          </a:xfrm>
          <a:prstGeom prst="rect">
            <a:avLst/>
          </a:prstGeom>
        </p:spPr>
      </p:pic>
    </p:spTree>
    <p:extLst>
      <p:ext uri="{BB962C8B-B14F-4D97-AF65-F5344CB8AC3E}">
        <p14:creationId xmlns="" xmlns:p14="http://schemas.microsoft.com/office/powerpoint/2010/main" val="111176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C6278A-FAB9-4DBA-8CBA-D819315B2DF4}"/>
              </a:ext>
            </a:extLst>
          </p:cNvPr>
          <p:cNvSpPr>
            <a:spLocks noGrp="1"/>
          </p:cNvSpPr>
          <p:nvPr>
            <p:ph type="title"/>
          </p:nvPr>
        </p:nvSpPr>
        <p:spPr>
          <a:xfrm>
            <a:off x="838200" y="18255"/>
            <a:ext cx="10515600" cy="1325563"/>
          </a:xfrm>
        </p:spPr>
        <p:txBody>
          <a:bodyPr>
            <a:normAutofit/>
          </a:bodyPr>
          <a:lstStyle/>
          <a:p>
            <a:pPr algn="ctr"/>
            <a:r>
              <a:rPr lang="en-IN" sz="3600" b="1" dirty="0">
                <a:solidFill>
                  <a:srgbClr val="00B0F0"/>
                </a:solidFill>
              </a:rPr>
              <a:t>Capacity test (Kelsey-Sykes test)</a:t>
            </a:r>
            <a:endParaRPr lang="en-IN" sz="3600" dirty="0">
              <a:solidFill>
                <a:srgbClr val="00B0F0"/>
              </a:solidFill>
            </a:endParaRPr>
          </a:p>
        </p:txBody>
      </p:sp>
      <p:sp>
        <p:nvSpPr>
          <p:cNvPr id="3" name="Content Placeholder 2">
            <a:extLst>
              <a:ext uri="{FF2B5EF4-FFF2-40B4-BE49-F238E27FC236}">
                <a16:creationId xmlns="" xmlns:a16="http://schemas.microsoft.com/office/drawing/2014/main" id="{44BA11E6-51F5-4332-8F65-CE31ACCEA247}"/>
              </a:ext>
            </a:extLst>
          </p:cNvPr>
          <p:cNvSpPr>
            <a:spLocks noGrp="1"/>
          </p:cNvSpPr>
          <p:nvPr>
            <p:ph idx="1"/>
          </p:nvPr>
        </p:nvSpPr>
        <p:spPr>
          <a:xfrm>
            <a:off x="495300" y="1343818"/>
            <a:ext cx="10947400" cy="4945063"/>
          </a:xfrm>
        </p:spPr>
        <p:txBody>
          <a:bodyPr>
            <a:normAutofit lnSpcReduction="10000"/>
          </a:bodyPr>
          <a:lstStyle/>
          <a:p>
            <a:r>
              <a:rPr lang="en-IN" dirty="0"/>
              <a:t>Each time a soiled instrument is placed into a container with disinfectant, a certain quantity of dirt and bacteria is added to the solution. </a:t>
            </a:r>
          </a:p>
          <a:p>
            <a:r>
              <a:rPr lang="en-IN" dirty="0"/>
              <a:t>The ability to retain activity in the presence of an increasing load is the capacity of the disinfectant. In a capacity test, the disinfectant is challenged repeatedly by successive additions of bacterial suspension until its capacity to kill has been exhausted.</a:t>
            </a:r>
          </a:p>
          <a:p>
            <a:r>
              <a:rPr lang="en-IN" dirty="0"/>
              <a:t>Capacity tests simulate the practical situations of housekeeping and instrument disinfection.</a:t>
            </a:r>
          </a:p>
        </p:txBody>
      </p:sp>
    </p:spTree>
    <p:extLst>
      <p:ext uri="{BB962C8B-B14F-4D97-AF65-F5344CB8AC3E}">
        <p14:creationId xmlns="" xmlns:p14="http://schemas.microsoft.com/office/powerpoint/2010/main" val="180533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E3DDB1-7D62-4BAF-BF97-34C0C794CB82}"/>
              </a:ext>
            </a:extLst>
          </p:cNvPr>
          <p:cNvSpPr>
            <a:spLocks noGrp="1"/>
          </p:cNvSpPr>
          <p:nvPr>
            <p:ph type="title"/>
          </p:nvPr>
        </p:nvSpPr>
        <p:spPr>
          <a:xfrm>
            <a:off x="838200" y="18255"/>
            <a:ext cx="10515600" cy="1325563"/>
          </a:xfrm>
        </p:spPr>
        <p:txBody>
          <a:bodyPr>
            <a:normAutofit/>
          </a:bodyPr>
          <a:lstStyle/>
          <a:p>
            <a:pPr algn="ctr"/>
            <a:r>
              <a:rPr lang="en-IN" sz="3600" b="1" dirty="0">
                <a:solidFill>
                  <a:srgbClr val="00B0F0"/>
                </a:solidFill>
              </a:rPr>
              <a:t>Capacity test (Kelsey-Sykes test)</a:t>
            </a:r>
            <a:endParaRPr lang="en-IN" sz="3600" dirty="0">
              <a:solidFill>
                <a:srgbClr val="00B0F0"/>
              </a:solidFill>
            </a:endParaRPr>
          </a:p>
        </p:txBody>
      </p:sp>
      <p:sp>
        <p:nvSpPr>
          <p:cNvPr id="3" name="Content Placeholder 2">
            <a:extLst>
              <a:ext uri="{FF2B5EF4-FFF2-40B4-BE49-F238E27FC236}">
                <a16:creationId xmlns="" xmlns:a16="http://schemas.microsoft.com/office/drawing/2014/main" id="{B180297A-DD3E-4C70-BBFC-93A916110116}"/>
              </a:ext>
            </a:extLst>
          </p:cNvPr>
          <p:cNvSpPr>
            <a:spLocks noGrp="1"/>
          </p:cNvSpPr>
          <p:nvPr>
            <p:ph idx="1"/>
          </p:nvPr>
        </p:nvSpPr>
        <p:spPr>
          <a:xfrm>
            <a:off x="419100" y="1343818"/>
            <a:ext cx="11353800" cy="5495927"/>
          </a:xfrm>
        </p:spPr>
        <p:txBody>
          <a:bodyPr>
            <a:normAutofit fontScale="92500" lnSpcReduction="10000"/>
          </a:bodyPr>
          <a:lstStyle/>
          <a:p>
            <a:r>
              <a:rPr lang="en-IN" dirty="0"/>
              <a:t>It is designed to </a:t>
            </a:r>
            <a:r>
              <a:rPr lang="en-IN" dirty="0">
                <a:solidFill>
                  <a:srgbClr val="FF0000"/>
                </a:solidFill>
              </a:rPr>
              <a:t>determine concentrations of disinfectant </a:t>
            </a:r>
            <a:r>
              <a:rPr lang="en-IN" dirty="0"/>
              <a:t>that will be effective in </a:t>
            </a:r>
            <a:r>
              <a:rPr lang="en-IN" dirty="0">
                <a:solidFill>
                  <a:srgbClr val="FF0000"/>
                </a:solidFill>
              </a:rPr>
              <a:t>clean and dirty conditions</a:t>
            </a:r>
            <a:r>
              <a:rPr lang="en-IN" dirty="0"/>
              <a:t>. </a:t>
            </a:r>
          </a:p>
          <a:p>
            <a:r>
              <a:rPr lang="en-IN" dirty="0"/>
              <a:t>The disinfectant is challenged by </a:t>
            </a:r>
            <a:r>
              <a:rPr lang="en-IN" u="sng" dirty="0"/>
              <a:t>three successive additions </a:t>
            </a:r>
            <a:r>
              <a:rPr lang="en-IN" dirty="0"/>
              <a:t>of a bacterial suspension during the course of the test. The duration of test takes over 30 minutes to perform. </a:t>
            </a:r>
          </a:p>
          <a:p>
            <a:r>
              <a:rPr lang="en-IN" dirty="0"/>
              <a:t>Depending on the type of disinfectant, a single test organism is selected from </a:t>
            </a:r>
            <a:r>
              <a:rPr lang="en-IN" i="1" dirty="0"/>
              <a:t>S. aureus, P. aeruginosa, P. vulgaris and E. coli </a:t>
            </a:r>
            <a:r>
              <a:rPr lang="en-IN" dirty="0"/>
              <a:t>. </a:t>
            </a:r>
          </a:p>
          <a:p>
            <a:r>
              <a:rPr lang="en-IN" dirty="0"/>
              <a:t>The method can be carried out under 'clean' or 'dirty’ conditions. The dilutions of the disinfectant are made in </a:t>
            </a:r>
            <a:r>
              <a:rPr lang="en-IN" dirty="0">
                <a:solidFill>
                  <a:srgbClr val="FF0000"/>
                </a:solidFill>
              </a:rPr>
              <a:t>hard water </a:t>
            </a:r>
            <a:r>
              <a:rPr lang="en-IN" dirty="0"/>
              <a:t>for clean conditions and in </a:t>
            </a:r>
            <a:r>
              <a:rPr lang="en-IN" dirty="0">
                <a:solidFill>
                  <a:srgbClr val="FF0000"/>
                </a:solidFill>
              </a:rPr>
              <a:t>yeast suspension </a:t>
            </a:r>
            <a:r>
              <a:rPr lang="en-IN" dirty="0"/>
              <a:t>for dirty conditions. </a:t>
            </a:r>
          </a:p>
          <a:p>
            <a:r>
              <a:rPr lang="en-IN" dirty="0"/>
              <a:t>Test organism alone or with yeast is added at </a:t>
            </a:r>
            <a:r>
              <a:rPr lang="en-IN" dirty="0">
                <a:solidFill>
                  <a:srgbClr val="FF0000"/>
                </a:solidFill>
              </a:rPr>
              <a:t>0, 10 and 20 minutes </a:t>
            </a:r>
            <a:r>
              <a:rPr lang="en-IN" dirty="0"/>
              <a:t>interval. </a:t>
            </a:r>
            <a:r>
              <a:rPr lang="en-IN" u="sng" dirty="0"/>
              <a:t>The contact time </a:t>
            </a:r>
            <a:r>
              <a:rPr lang="en-IN" dirty="0"/>
              <a:t>of disinfectant and test organism is </a:t>
            </a:r>
            <a:r>
              <a:rPr lang="en-IN" dirty="0">
                <a:solidFill>
                  <a:srgbClr val="FF0000"/>
                </a:solidFill>
              </a:rPr>
              <a:t>8 min</a:t>
            </a:r>
          </a:p>
        </p:txBody>
      </p:sp>
    </p:spTree>
    <p:extLst>
      <p:ext uri="{BB962C8B-B14F-4D97-AF65-F5344CB8AC3E}">
        <p14:creationId xmlns="" xmlns:p14="http://schemas.microsoft.com/office/powerpoint/2010/main" val="2700928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6BC18E-515F-45BD-A8AF-687F37949061}"/>
              </a:ext>
            </a:extLst>
          </p:cNvPr>
          <p:cNvSpPr>
            <a:spLocks noGrp="1"/>
          </p:cNvSpPr>
          <p:nvPr>
            <p:ph type="title"/>
          </p:nvPr>
        </p:nvSpPr>
        <p:spPr>
          <a:xfrm>
            <a:off x="838200" y="0"/>
            <a:ext cx="10515600" cy="1325563"/>
          </a:xfrm>
        </p:spPr>
        <p:txBody>
          <a:bodyPr>
            <a:normAutofit/>
          </a:bodyPr>
          <a:lstStyle/>
          <a:p>
            <a:pPr algn="ctr"/>
            <a:r>
              <a:rPr lang="en-IN" sz="3600" b="1" dirty="0">
                <a:solidFill>
                  <a:srgbClr val="00B0F0"/>
                </a:solidFill>
              </a:rPr>
              <a:t>Capacity test (Kelsey-Sykes test)</a:t>
            </a:r>
            <a:endParaRPr lang="en-IN" sz="3600" dirty="0">
              <a:solidFill>
                <a:srgbClr val="00B0F0"/>
              </a:solidFill>
            </a:endParaRPr>
          </a:p>
        </p:txBody>
      </p:sp>
      <p:sp>
        <p:nvSpPr>
          <p:cNvPr id="3" name="Content Placeholder 2">
            <a:extLst>
              <a:ext uri="{FF2B5EF4-FFF2-40B4-BE49-F238E27FC236}">
                <a16:creationId xmlns="" xmlns:a16="http://schemas.microsoft.com/office/drawing/2014/main" id="{E38C61D1-8E15-47D7-8F6C-F71199A30D57}"/>
              </a:ext>
            </a:extLst>
          </p:cNvPr>
          <p:cNvSpPr>
            <a:spLocks noGrp="1"/>
          </p:cNvSpPr>
          <p:nvPr>
            <p:ph idx="1"/>
          </p:nvPr>
        </p:nvSpPr>
        <p:spPr>
          <a:xfrm>
            <a:off x="0" y="1325563"/>
            <a:ext cx="12192000" cy="4851400"/>
          </a:xfrm>
        </p:spPr>
        <p:txBody>
          <a:bodyPr/>
          <a:lstStyle/>
          <a:p>
            <a:r>
              <a:rPr lang="en-IN" dirty="0"/>
              <a:t>Capacity tests simulate the practical situations of housekeeping and instrument disinfection</a:t>
            </a:r>
          </a:p>
        </p:txBody>
      </p:sp>
      <p:pic>
        <p:nvPicPr>
          <p:cNvPr id="4" name="Picture 3">
            <a:extLst>
              <a:ext uri="{FF2B5EF4-FFF2-40B4-BE49-F238E27FC236}">
                <a16:creationId xmlns="" xmlns:a16="http://schemas.microsoft.com/office/drawing/2014/main" id="{966EEF43-663D-40E4-80B6-345FD3AC1264}"/>
              </a:ext>
            </a:extLst>
          </p:cNvPr>
          <p:cNvPicPr>
            <a:picLocks noChangeAspect="1"/>
          </p:cNvPicPr>
          <p:nvPr/>
        </p:nvPicPr>
        <p:blipFill>
          <a:blip r:embed="rId2"/>
          <a:stretch>
            <a:fillRect/>
          </a:stretch>
        </p:blipFill>
        <p:spPr>
          <a:xfrm>
            <a:off x="624840" y="2560320"/>
            <a:ext cx="11155679" cy="4297680"/>
          </a:xfrm>
          <a:prstGeom prst="rect">
            <a:avLst/>
          </a:prstGeom>
        </p:spPr>
      </p:pic>
    </p:spTree>
    <p:extLst>
      <p:ext uri="{BB962C8B-B14F-4D97-AF65-F5344CB8AC3E}">
        <p14:creationId xmlns="" xmlns:p14="http://schemas.microsoft.com/office/powerpoint/2010/main" val="56092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1E1327-5D87-4334-A7E9-B9A731938BFC}"/>
              </a:ext>
            </a:extLst>
          </p:cNvPr>
          <p:cNvSpPr>
            <a:spLocks noGrp="1"/>
          </p:cNvSpPr>
          <p:nvPr>
            <p:ph type="title"/>
          </p:nvPr>
        </p:nvSpPr>
        <p:spPr>
          <a:xfrm>
            <a:off x="838200" y="18255"/>
            <a:ext cx="10515600" cy="1325563"/>
          </a:xfrm>
        </p:spPr>
        <p:txBody>
          <a:bodyPr>
            <a:normAutofit/>
          </a:bodyPr>
          <a:lstStyle/>
          <a:p>
            <a:pPr algn="ctr"/>
            <a:r>
              <a:rPr lang="en-IN" sz="3600" b="1" dirty="0">
                <a:solidFill>
                  <a:srgbClr val="00B0F0"/>
                </a:solidFill>
              </a:rPr>
              <a:t>Capacity test (Kelsey-Sykes test)</a:t>
            </a:r>
            <a:endParaRPr lang="en-IN" sz="3600" dirty="0">
              <a:solidFill>
                <a:srgbClr val="00B0F0"/>
              </a:solidFill>
            </a:endParaRPr>
          </a:p>
        </p:txBody>
      </p:sp>
      <p:sp>
        <p:nvSpPr>
          <p:cNvPr id="3" name="Content Placeholder 2">
            <a:extLst>
              <a:ext uri="{FF2B5EF4-FFF2-40B4-BE49-F238E27FC236}">
                <a16:creationId xmlns="" xmlns:a16="http://schemas.microsoft.com/office/drawing/2014/main" id="{6EA4EAD2-787A-4425-BAEF-6800ECBF0DC6}"/>
              </a:ext>
            </a:extLst>
          </p:cNvPr>
          <p:cNvSpPr>
            <a:spLocks noGrp="1"/>
          </p:cNvSpPr>
          <p:nvPr>
            <p:ph idx="1"/>
          </p:nvPr>
        </p:nvSpPr>
        <p:spPr>
          <a:xfrm>
            <a:off x="444500" y="1825625"/>
            <a:ext cx="10909300" cy="4351338"/>
          </a:xfrm>
        </p:spPr>
        <p:txBody>
          <a:bodyPr>
            <a:normAutofit fontScale="92500" lnSpcReduction="10000"/>
          </a:bodyPr>
          <a:lstStyle/>
          <a:p>
            <a:r>
              <a:rPr lang="en-IN" dirty="0"/>
              <a:t>The three sets of five replicate cultures corresponding to each challenge are incubated at 32 </a:t>
            </a:r>
            <a:r>
              <a:rPr lang="en-IN" baseline="30000" dirty="0" err="1"/>
              <a:t>o</a:t>
            </a:r>
            <a:r>
              <a:rPr lang="en-IN" dirty="0" err="1"/>
              <a:t>C</a:t>
            </a:r>
            <a:r>
              <a:rPr lang="en-IN" dirty="0"/>
              <a:t> for 48 hours and growth is assessed </a:t>
            </a:r>
            <a:r>
              <a:rPr lang="en-IN" dirty="0">
                <a:solidFill>
                  <a:srgbClr val="FF0000"/>
                </a:solidFill>
              </a:rPr>
              <a:t>by turbidity</a:t>
            </a:r>
            <a:r>
              <a:rPr lang="en-IN" dirty="0"/>
              <a:t>.</a:t>
            </a:r>
          </a:p>
          <a:p>
            <a:r>
              <a:rPr lang="en-IN" dirty="0"/>
              <a:t>The disinfectant is evaluated on its ability to kill microorganisms or lack of it and the result is reported as a pass or a fail and not as a coefficient.</a:t>
            </a:r>
          </a:p>
          <a:p>
            <a:r>
              <a:rPr lang="en-IN" dirty="0"/>
              <a:t>The capacity test of Kelsey and Sykes gives a good guideline for the dilution of the preparation to be used. </a:t>
            </a:r>
          </a:p>
          <a:p>
            <a:r>
              <a:rPr lang="en-IN" dirty="0"/>
              <a:t>Disadvantage of this test is the fact that it is rather </a:t>
            </a:r>
            <a:r>
              <a:rPr lang="en-IN" dirty="0">
                <a:solidFill>
                  <a:srgbClr val="FF0000"/>
                </a:solidFill>
              </a:rPr>
              <a:t>complicated.</a:t>
            </a:r>
          </a:p>
        </p:txBody>
      </p:sp>
    </p:spTree>
    <p:extLst>
      <p:ext uri="{BB962C8B-B14F-4D97-AF65-F5344CB8AC3E}">
        <p14:creationId xmlns="" xmlns:p14="http://schemas.microsoft.com/office/powerpoint/2010/main" val="164783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FDC27D-8027-4B91-A043-1B4B0A371B93}"/>
              </a:ext>
            </a:extLst>
          </p:cNvPr>
          <p:cNvSpPr>
            <a:spLocks noGrp="1"/>
          </p:cNvSpPr>
          <p:nvPr>
            <p:ph type="title"/>
          </p:nvPr>
        </p:nvSpPr>
        <p:spPr>
          <a:xfrm>
            <a:off x="838200" y="0"/>
            <a:ext cx="10515600" cy="1325563"/>
          </a:xfrm>
        </p:spPr>
        <p:txBody>
          <a:bodyPr>
            <a:normAutofit/>
          </a:bodyPr>
          <a:lstStyle/>
          <a:p>
            <a:pPr algn="ctr"/>
            <a:r>
              <a:rPr lang="en-IN" sz="4000" b="1" dirty="0">
                <a:solidFill>
                  <a:srgbClr val="00B0F0"/>
                </a:solidFill>
              </a:rPr>
              <a:t>In-Use Test/Kelsey–Maurer test</a:t>
            </a:r>
            <a:endParaRPr lang="en-IN" sz="4000" dirty="0">
              <a:solidFill>
                <a:srgbClr val="00B0F0"/>
              </a:solidFill>
            </a:endParaRPr>
          </a:p>
        </p:txBody>
      </p:sp>
      <p:sp>
        <p:nvSpPr>
          <p:cNvPr id="3" name="Content Placeholder 2">
            <a:extLst>
              <a:ext uri="{FF2B5EF4-FFF2-40B4-BE49-F238E27FC236}">
                <a16:creationId xmlns="" xmlns:a16="http://schemas.microsoft.com/office/drawing/2014/main" id="{0D2888B1-D917-4697-8449-EB3099C9FD97}"/>
              </a:ext>
            </a:extLst>
          </p:cNvPr>
          <p:cNvSpPr>
            <a:spLocks noGrp="1"/>
          </p:cNvSpPr>
          <p:nvPr>
            <p:ph idx="1"/>
          </p:nvPr>
        </p:nvSpPr>
        <p:spPr>
          <a:xfrm>
            <a:off x="0" y="1325562"/>
            <a:ext cx="12192000" cy="5532437"/>
          </a:xfrm>
        </p:spPr>
        <p:txBody>
          <a:bodyPr>
            <a:normAutofit/>
          </a:bodyPr>
          <a:lstStyle/>
          <a:p>
            <a:pPr>
              <a:lnSpc>
                <a:spcPct val="100000"/>
              </a:lnSpc>
            </a:pPr>
            <a:r>
              <a:rPr lang="en-IN" sz="2600" dirty="0"/>
              <a:t>To determine whether an actively used </a:t>
            </a:r>
            <a:r>
              <a:rPr lang="en-IN" sz="2600" b="1" dirty="0">
                <a:solidFill>
                  <a:srgbClr val="00B0F0"/>
                </a:solidFill>
              </a:rPr>
              <a:t>solution of disinfectant </a:t>
            </a:r>
            <a:r>
              <a:rPr lang="en-IN" sz="2600" dirty="0"/>
              <a:t>in a clinical setting is </a:t>
            </a:r>
            <a:r>
              <a:rPr lang="en-IN" sz="2600" b="1" dirty="0">
                <a:solidFill>
                  <a:srgbClr val="00B0F0"/>
                </a:solidFill>
              </a:rPr>
              <a:t>microbially contaminated</a:t>
            </a:r>
            <a:r>
              <a:rPr lang="en-IN" sz="2600" dirty="0"/>
              <a:t>.</a:t>
            </a:r>
          </a:p>
          <a:p>
            <a:pPr>
              <a:lnSpc>
                <a:spcPct val="100000"/>
              </a:lnSpc>
            </a:pPr>
            <a:r>
              <a:rPr lang="en-IN" sz="2600" dirty="0"/>
              <a:t> A 1-mL sample of the used </a:t>
            </a:r>
            <a:r>
              <a:rPr lang="en-IN" sz="2600" dirty="0">
                <a:solidFill>
                  <a:srgbClr val="00B0F0"/>
                </a:solidFill>
              </a:rPr>
              <a:t>disinfectant is diluted</a:t>
            </a:r>
            <a:r>
              <a:rPr lang="en-IN" sz="2600" dirty="0"/>
              <a:t> into 9 mL of sterile broth medium that also contains a compound to inactivate the disinfectant. </a:t>
            </a:r>
          </a:p>
          <a:p>
            <a:pPr>
              <a:lnSpc>
                <a:spcPct val="100000"/>
              </a:lnSpc>
            </a:pPr>
            <a:r>
              <a:rPr lang="en-IN" sz="2600" dirty="0"/>
              <a:t>Ten drops, </a:t>
            </a:r>
            <a:r>
              <a:rPr lang="en-IN" sz="2600" dirty="0" err="1"/>
              <a:t>totaling</a:t>
            </a:r>
            <a:r>
              <a:rPr lang="en-IN" sz="2600" dirty="0"/>
              <a:t> approximately 0.2 mL of this mixture, are then </a:t>
            </a:r>
            <a:r>
              <a:rPr lang="en-IN" sz="2600" dirty="0">
                <a:solidFill>
                  <a:srgbClr val="00B0F0"/>
                </a:solidFill>
              </a:rPr>
              <a:t>inoculated</a:t>
            </a:r>
            <a:r>
              <a:rPr lang="en-IN" sz="2600" dirty="0"/>
              <a:t> onto each of </a:t>
            </a:r>
            <a:r>
              <a:rPr lang="en-IN" sz="2600" dirty="0">
                <a:solidFill>
                  <a:srgbClr val="00B0F0"/>
                </a:solidFill>
              </a:rPr>
              <a:t>two agar plates. </a:t>
            </a:r>
          </a:p>
          <a:p>
            <a:pPr>
              <a:lnSpc>
                <a:spcPct val="100000"/>
              </a:lnSpc>
            </a:pPr>
            <a:r>
              <a:rPr lang="en-IN" sz="2600" dirty="0"/>
              <a:t>One plate is incubated at </a:t>
            </a:r>
            <a:r>
              <a:rPr lang="en-IN" sz="2600" dirty="0">
                <a:solidFill>
                  <a:srgbClr val="00B0F0"/>
                </a:solidFill>
              </a:rPr>
              <a:t>37 °C for 3 days </a:t>
            </a:r>
            <a:r>
              <a:rPr lang="en-IN" sz="2600" dirty="0"/>
              <a:t>and the other is incubated at </a:t>
            </a:r>
            <a:r>
              <a:rPr lang="en-IN" sz="2600" dirty="0">
                <a:solidFill>
                  <a:srgbClr val="00B0F0"/>
                </a:solidFill>
              </a:rPr>
              <a:t>room temperature for 7 days. </a:t>
            </a:r>
          </a:p>
          <a:p>
            <a:pPr>
              <a:lnSpc>
                <a:spcPct val="100000"/>
              </a:lnSpc>
            </a:pPr>
            <a:r>
              <a:rPr lang="en-IN" sz="2600" dirty="0"/>
              <a:t>The plates are monitored for growth of microbial colonies. </a:t>
            </a:r>
            <a:r>
              <a:rPr lang="en-IN" sz="2600" dirty="0">
                <a:solidFill>
                  <a:srgbClr val="00B0F0"/>
                </a:solidFill>
              </a:rPr>
              <a:t>Growth of five or more colonies</a:t>
            </a:r>
            <a:r>
              <a:rPr lang="en-IN" sz="2600" dirty="0"/>
              <a:t> on either plate suggests that viable microbial cells existed in the disinfectant solution and that it is contaminated. </a:t>
            </a:r>
          </a:p>
          <a:p>
            <a:pPr>
              <a:lnSpc>
                <a:spcPct val="100000"/>
              </a:lnSpc>
            </a:pPr>
            <a:r>
              <a:rPr lang="en-IN" sz="2600" dirty="0"/>
              <a:t>Such in-use tests monitor the effectiveness of disinfectants in the </a:t>
            </a:r>
            <a:r>
              <a:rPr lang="en-IN" sz="2600" dirty="0">
                <a:solidFill>
                  <a:srgbClr val="00B0F0"/>
                </a:solidFill>
              </a:rPr>
              <a:t>clinical setting</a:t>
            </a:r>
            <a:r>
              <a:rPr lang="en-IN" sz="2600" dirty="0"/>
              <a:t>.</a:t>
            </a:r>
          </a:p>
        </p:txBody>
      </p:sp>
    </p:spTree>
    <p:extLst>
      <p:ext uri="{BB962C8B-B14F-4D97-AF65-F5344CB8AC3E}">
        <p14:creationId xmlns="" xmlns:p14="http://schemas.microsoft.com/office/powerpoint/2010/main" val="393727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C91B272D-5AB0-4AB1-B493-65D4964CF7FD}"/>
              </a:ext>
            </a:extLst>
          </p:cNvPr>
          <p:cNvGraphicFramePr/>
          <p:nvPr/>
        </p:nvGraphicFramePr>
        <p:xfrm>
          <a:off x="89210" y="89210"/>
          <a:ext cx="11998712" cy="6768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044858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FB9A4-0987-462F-B7F7-18B74614CA09}"/>
              </a:ext>
            </a:extLst>
          </p:cNvPr>
          <p:cNvSpPr>
            <a:spLocks noGrp="1"/>
          </p:cNvSpPr>
          <p:nvPr>
            <p:ph type="title"/>
          </p:nvPr>
        </p:nvSpPr>
        <p:spPr>
          <a:xfrm>
            <a:off x="838200" y="0"/>
            <a:ext cx="10515600" cy="1325563"/>
          </a:xfrm>
        </p:spPr>
        <p:txBody>
          <a:bodyPr>
            <a:normAutofit/>
          </a:bodyPr>
          <a:lstStyle/>
          <a:p>
            <a:pPr algn="ctr"/>
            <a:r>
              <a:rPr lang="en-IN" sz="4000" b="1" dirty="0">
                <a:solidFill>
                  <a:srgbClr val="00B0F0"/>
                </a:solidFill>
              </a:rPr>
              <a:t>Carrier tests</a:t>
            </a:r>
          </a:p>
        </p:txBody>
      </p:sp>
      <p:sp>
        <p:nvSpPr>
          <p:cNvPr id="3" name="Content Placeholder 2">
            <a:extLst>
              <a:ext uri="{FF2B5EF4-FFF2-40B4-BE49-F238E27FC236}">
                <a16:creationId xmlns="" xmlns:a16="http://schemas.microsoft.com/office/drawing/2014/main" id="{A9107C23-F995-4E66-A845-78316932E520}"/>
              </a:ext>
            </a:extLst>
          </p:cNvPr>
          <p:cNvSpPr>
            <a:spLocks noGrp="1"/>
          </p:cNvSpPr>
          <p:nvPr>
            <p:ph idx="1"/>
          </p:nvPr>
        </p:nvSpPr>
        <p:spPr>
          <a:xfrm>
            <a:off x="-1" y="1325563"/>
            <a:ext cx="12076771" cy="4851400"/>
          </a:xfrm>
        </p:spPr>
        <p:txBody>
          <a:bodyPr/>
          <a:lstStyle/>
          <a:p>
            <a:r>
              <a:rPr lang="en-IN" dirty="0"/>
              <a:t>The test described by </a:t>
            </a:r>
            <a:r>
              <a:rPr lang="en-IN" b="1" dirty="0">
                <a:solidFill>
                  <a:srgbClr val="00B0F0"/>
                </a:solidFill>
              </a:rPr>
              <a:t>Robert Koch </a:t>
            </a:r>
            <a:r>
              <a:rPr lang="en-IN" dirty="0"/>
              <a:t>was a carrier test. </a:t>
            </a:r>
          </a:p>
          <a:p>
            <a:r>
              <a:rPr lang="en-IN" dirty="0"/>
              <a:t>In these tests, the carrier such as a </a:t>
            </a:r>
            <a:r>
              <a:rPr lang="en-IN" b="1" dirty="0">
                <a:solidFill>
                  <a:srgbClr val="00B0F0"/>
                </a:solidFill>
              </a:rPr>
              <a:t>silk or catgut </a:t>
            </a:r>
            <a:r>
              <a:rPr lang="en-IN" dirty="0"/>
              <a:t>thread is contaminated by</a:t>
            </a:r>
            <a:br>
              <a:rPr lang="en-IN" dirty="0"/>
            </a:br>
            <a:r>
              <a:rPr lang="en-IN" dirty="0"/>
              <a:t>submersion in a liquid culture of the test organism. </a:t>
            </a:r>
          </a:p>
          <a:p>
            <a:r>
              <a:rPr lang="en-IN" dirty="0"/>
              <a:t>The carrier is then </a:t>
            </a:r>
            <a:r>
              <a:rPr lang="en-IN" dirty="0">
                <a:solidFill>
                  <a:srgbClr val="00B0F0"/>
                </a:solidFill>
              </a:rPr>
              <a:t>dried</a:t>
            </a:r>
            <a:r>
              <a:rPr lang="en-IN" dirty="0"/>
              <a:t> and is brought in contact with the </a:t>
            </a:r>
            <a:r>
              <a:rPr lang="en-IN" dirty="0">
                <a:solidFill>
                  <a:srgbClr val="00B0F0"/>
                </a:solidFill>
              </a:rPr>
              <a:t>disinfectant</a:t>
            </a:r>
            <a:r>
              <a:rPr lang="en-IN" dirty="0"/>
              <a:t> for a given exposure time. </a:t>
            </a:r>
          </a:p>
          <a:p>
            <a:r>
              <a:rPr lang="en-IN" dirty="0"/>
              <a:t>After the exposure, it is cultured in a nutrient broth; no growth indicates activity of the disinfectant tested whereas growth indicates a failing. </a:t>
            </a:r>
          </a:p>
        </p:txBody>
      </p:sp>
    </p:spTree>
    <p:extLst>
      <p:ext uri="{BB962C8B-B14F-4D97-AF65-F5344CB8AC3E}">
        <p14:creationId xmlns="" xmlns:p14="http://schemas.microsoft.com/office/powerpoint/2010/main" val="82041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9BCA36-DC3F-4698-9605-0160F140166D}"/>
              </a:ext>
            </a:extLst>
          </p:cNvPr>
          <p:cNvSpPr>
            <a:spLocks noGrp="1"/>
          </p:cNvSpPr>
          <p:nvPr>
            <p:ph type="title"/>
          </p:nvPr>
        </p:nvSpPr>
        <p:spPr>
          <a:xfrm>
            <a:off x="838200" y="12013"/>
            <a:ext cx="10515600" cy="1325563"/>
          </a:xfrm>
        </p:spPr>
        <p:txBody>
          <a:bodyPr>
            <a:normAutofit/>
          </a:bodyPr>
          <a:lstStyle/>
          <a:p>
            <a:pPr algn="ctr"/>
            <a:r>
              <a:rPr lang="en-IN" sz="4000" b="1" dirty="0">
                <a:solidFill>
                  <a:srgbClr val="00B0F0"/>
                </a:solidFill>
              </a:rPr>
              <a:t>Disk-Diffusion Method</a:t>
            </a:r>
            <a:endParaRPr lang="en-IN" sz="4000" dirty="0">
              <a:solidFill>
                <a:srgbClr val="00B0F0"/>
              </a:solidFill>
            </a:endParaRPr>
          </a:p>
        </p:txBody>
      </p:sp>
      <p:pic>
        <p:nvPicPr>
          <p:cNvPr id="4" name="Picture 3">
            <a:extLst>
              <a:ext uri="{FF2B5EF4-FFF2-40B4-BE49-F238E27FC236}">
                <a16:creationId xmlns="" xmlns:a16="http://schemas.microsoft.com/office/drawing/2014/main" id="{0EE549F9-1899-4A0C-8674-C6460257E161}"/>
              </a:ext>
            </a:extLst>
          </p:cNvPr>
          <p:cNvPicPr>
            <a:picLocks noChangeAspect="1"/>
          </p:cNvPicPr>
          <p:nvPr/>
        </p:nvPicPr>
        <p:blipFill rotWithShape="1">
          <a:blip r:embed="rId3"/>
          <a:srcRect b="7303"/>
          <a:stretch/>
        </p:blipFill>
        <p:spPr>
          <a:xfrm>
            <a:off x="339309" y="1121655"/>
            <a:ext cx="11513382" cy="4614690"/>
          </a:xfrm>
          <a:prstGeom prst="rect">
            <a:avLst/>
          </a:prstGeom>
        </p:spPr>
      </p:pic>
    </p:spTree>
    <p:extLst>
      <p:ext uri="{BB962C8B-B14F-4D97-AF65-F5344CB8AC3E}">
        <p14:creationId xmlns="" xmlns:p14="http://schemas.microsoft.com/office/powerpoint/2010/main" val="309776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A115E38-D8AF-4685-8F7D-B0361679D674}"/>
              </a:ext>
            </a:extLst>
          </p:cNvPr>
          <p:cNvPicPr>
            <a:picLocks noChangeAspect="1"/>
          </p:cNvPicPr>
          <p:nvPr/>
        </p:nvPicPr>
        <p:blipFill>
          <a:blip r:embed="rId2"/>
          <a:stretch>
            <a:fillRect/>
          </a:stretch>
        </p:blipFill>
        <p:spPr>
          <a:xfrm>
            <a:off x="1799461" y="0"/>
            <a:ext cx="8593075" cy="4508500"/>
          </a:xfrm>
          <a:prstGeom prst="rect">
            <a:avLst/>
          </a:prstGeom>
        </p:spPr>
      </p:pic>
      <p:sp>
        <p:nvSpPr>
          <p:cNvPr id="2" name="Rectangle 1">
            <a:extLst>
              <a:ext uri="{FF2B5EF4-FFF2-40B4-BE49-F238E27FC236}">
                <a16:creationId xmlns="" xmlns:a16="http://schemas.microsoft.com/office/drawing/2014/main" id="{C4509B71-FDAC-48CB-9BA5-92CD0AEBFF10}"/>
              </a:ext>
            </a:extLst>
          </p:cNvPr>
          <p:cNvSpPr/>
          <p:nvPr/>
        </p:nvSpPr>
        <p:spPr>
          <a:xfrm>
            <a:off x="695325" y="4570194"/>
            <a:ext cx="10801349" cy="2287806"/>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effectLst/>
                <a:uLnTx/>
                <a:uFillTx/>
                <a:latin typeface="Corbel" panose="020B0503020204020204"/>
                <a:ea typeface="+mn-ea"/>
                <a:cs typeface="+mn-cs"/>
              </a:rPr>
              <a:t>Disc of blotting paper impregnated with known volume and concentration of disinfectant is plate on a lawn culture of test bacteria.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effectLst/>
                <a:uLnTx/>
                <a:uFillTx/>
                <a:latin typeface="Corbel" panose="020B0503020204020204"/>
                <a:ea typeface="+mn-ea"/>
                <a:cs typeface="+mn-cs"/>
              </a:rPr>
              <a:t>Disinfectant diffuses into the medium.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effectLst/>
                <a:uLnTx/>
                <a:uFillTx/>
                <a:latin typeface="Corbel" panose="020B0503020204020204"/>
                <a:ea typeface="+mn-ea"/>
                <a:cs typeface="+mn-cs"/>
              </a:rPr>
              <a:t>After overnight incubation, the culture is examined for zones of inhibition</a:t>
            </a:r>
          </a:p>
        </p:txBody>
      </p:sp>
    </p:spTree>
    <p:extLst>
      <p:ext uri="{BB962C8B-B14F-4D97-AF65-F5344CB8AC3E}">
        <p14:creationId xmlns="" xmlns:p14="http://schemas.microsoft.com/office/powerpoint/2010/main" val="21918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C7617E-6DD6-4C6D-A621-56E3F74599EC}"/>
              </a:ext>
            </a:extLst>
          </p:cNvPr>
          <p:cNvSpPr>
            <a:spLocks noGrp="1"/>
          </p:cNvSpPr>
          <p:nvPr>
            <p:ph type="title"/>
          </p:nvPr>
        </p:nvSpPr>
        <p:spPr/>
        <p:txBody>
          <a:bodyPr>
            <a:normAutofit/>
          </a:bodyPr>
          <a:lstStyle/>
          <a:p>
            <a:r>
              <a:rPr lang="en-IN" sz="3600" b="1" dirty="0"/>
              <a:t>Uses &amp; Advantages</a:t>
            </a:r>
            <a:endParaRPr lang="en-IN" sz="3600" dirty="0"/>
          </a:p>
        </p:txBody>
      </p:sp>
      <p:sp>
        <p:nvSpPr>
          <p:cNvPr id="3" name="Content Placeholder 2">
            <a:extLst>
              <a:ext uri="{FF2B5EF4-FFF2-40B4-BE49-F238E27FC236}">
                <a16:creationId xmlns="" xmlns:a16="http://schemas.microsoft.com/office/drawing/2014/main" id="{113112B9-B31C-4F64-8485-043585AE7965}"/>
              </a:ext>
            </a:extLst>
          </p:cNvPr>
          <p:cNvSpPr>
            <a:spLocks noGrp="1"/>
          </p:cNvSpPr>
          <p:nvPr>
            <p:ph idx="1"/>
          </p:nvPr>
        </p:nvSpPr>
        <p:spPr/>
        <p:txBody>
          <a:bodyPr/>
          <a:lstStyle/>
          <a:p>
            <a:r>
              <a:rPr lang="en-IN" dirty="0"/>
              <a:t>It can be useful in monitoring antimicrobials and for the selection of proper antibacterial agents.</a:t>
            </a:r>
          </a:p>
          <a:p>
            <a:r>
              <a:rPr lang="en-IN" dirty="0"/>
              <a:t>This test is used in determining the antibiotics of choice to treat an infection.</a:t>
            </a:r>
          </a:p>
          <a:p>
            <a:r>
              <a:rPr lang="en-IN" dirty="0"/>
              <a:t>It doesn’t require special equipment to perform and can be interpreted by all medical personnel.</a:t>
            </a:r>
          </a:p>
          <a:p>
            <a:endParaRPr lang="en-IN" dirty="0"/>
          </a:p>
        </p:txBody>
      </p:sp>
    </p:spTree>
    <p:extLst>
      <p:ext uri="{BB962C8B-B14F-4D97-AF65-F5344CB8AC3E}">
        <p14:creationId xmlns="" xmlns:p14="http://schemas.microsoft.com/office/powerpoint/2010/main" val="245732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6F7B6C-8DA4-453D-9000-3037095C2B78}"/>
              </a:ext>
            </a:extLst>
          </p:cNvPr>
          <p:cNvSpPr>
            <a:spLocks noGrp="1"/>
          </p:cNvSpPr>
          <p:nvPr>
            <p:ph type="title"/>
          </p:nvPr>
        </p:nvSpPr>
        <p:spPr>
          <a:xfrm>
            <a:off x="838200" y="0"/>
            <a:ext cx="10515600" cy="1325563"/>
          </a:xfrm>
        </p:spPr>
        <p:txBody>
          <a:bodyPr>
            <a:normAutofit/>
          </a:bodyPr>
          <a:lstStyle/>
          <a:p>
            <a:pPr algn="ctr"/>
            <a:r>
              <a:rPr lang="en-IN" sz="4000" b="1" dirty="0">
                <a:solidFill>
                  <a:srgbClr val="00B0F0"/>
                </a:solidFill>
              </a:rPr>
              <a:t>Suspension tests</a:t>
            </a:r>
          </a:p>
        </p:txBody>
      </p:sp>
      <p:sp>
        <p:nvSpPr>
          <p:cNvPr id="3" name="Content Placeholder 2">
            <a:extLst>
              <a:ext uri="{FF2B5EF4-FFF2-40B4-BE49-F238E27FC236}">
                <a16:creationId xmlns="" xmlns:a16="http://schemas.microsoft.com/office/drawing/2014/main" id="{6D8B087B-B643-4B61-8126-7845510C8C69}"/>
              </a:ext>
            </a:extLst>
          </p:cNvPr>
          <p:cNvSpPr>
            <a:spLocks noGrp="1"/>
          </p:cNvSpPr>
          <p:nvPr>
            <p:ph idx="1"/>
          </p:nvPr>
        </p:nvSpPr>
        <p:spPr>
          <a:xfrm>
            <a:off x="190500" y="1262063"/>
            <a:ext cx="11811000" cy="5532437"/>
          </a:xfrm>
        </p:spPr>
        <p:txBody>
          <a:bodyPr>
            <a:normAutofit fontScale="92500" lnSpcReduction="20000"/>
          </a:bodyPr>
          <a:lstStyle/>
          <a:p>
            <a:r>
              <a:rPr lang="en-IN" dirty="0"/>
              <a:t>In these tests, a sample of the </a:t>
            </a:r>
            <a:r>
              <a:rPr lang="en-IN" dirty="0">
                <a:solidFill>
                  <a:srgbClr val="FF0000"/>
                </a:solidFill>
              </a:rPr>
              <a:t>bacterial culture is suspended into the disinfectant solution </a:t>
            </a:r>
            <a:r>
              <a:rPr lang="en-IN" dirty="0"/>
              <a:t>and after exposure it is verified by </a:t>
            </a:r>
            <a:r>
              <a:rPr lang="en-IN" dirty="0">
                <a:solidFill>
                  <a:srgbClr val="FF0000"/>
                </a:solidFill>
              </a:rPr>
              <a:t>subculture</a:t>
            </a:r>
            <a:r>
              <a:rPr lang="en-IN" dirty="0"/>
              <a:t> whether this inoculum is </a:t>
            </a:r>
            <a:r>
              <a:rPr lang="en-IN" dirty="0">
                <a:solidFill>
                  <a:srgbClr val="FF0000"/>
                </a:solidFill>
              </a:rPr>
              <a:t>killed or not</a:t>
            </a:r>
            <a:r>
              <a:rPr lang="en-IN" dirty="0"/>
              <a:t>. </a:t>
            </a:r>
          </a:p>
          <a:p>
            <a:r>
              <a:rPr lang="en-IN" dirty="0"/>
              <a:t>There are </a:t>
            </a:r>
            <a:r>
              <a:rPr lang="en-IN" u="sng" dirty="0"/>
              <a:t>different kinds of suspension tests</a:t>
            </a:r>
            <a:r>
              <a:rPr lang="en-IN" dirty="0"/>
              <a:t>: </a:t>
            </a:r>
          </a:p>
          <a:p>
            <a:pPr marL="971550" lvl="1" indent="-514350">
              <a:buFont typeface="+mj-lt"/>
              <a:buAutoNum type="arabicPeriod"/>
            </a:pPr>
            <a:r>
              <a:rPr lang="en-IN" dirty="0"/>
              <a:t>the qualitative suspension tests, </a:t>
            </a:r>
          </a:p>
          <a:p>
            <a:pPr marL="971550" lvl="1" indent="-514350">
              <a:buFont typeface="+mj-lt"/>
              <a:buAutoNum type="arabicPeriod"/>
            </a:pPr>
            <a:r>
              <a:rPr lang="en-IN" dirty="0"/>
              <a:t>the test for the determination of the phenol coefficient (</a:t>
            </a:r>
            <a:r>
              <a:rPr lang="en-IN" dirty="0" err="1"/>
              <a:t>Rideal</a:t>
            </a:r>
            <a:r>
              <a:rPr lang="en-IN" dirty="0"/>
              <a:t> and Walker, 1903) and </a:t>
            </a:r>
          </a:p>
          <a:p>
            <a:pPr marL="971550" lvl="1" indent="-514350">
              <a:buFont typeface="+mj-lt"/>
              <a:buAutoNum type="arabicPeriod"/>
            </a:pPr>
            <a:r>
              <a:rPr lang="en-IN" dirty="0"/>
              <a:t>quantitative suspension tests. </a:t>
            </a:r>
          </a:p>
          <a:p>
            <a:r>
              <a:rPr lang="en-IN" dirty="0"/>
              <a:t>Initially this was done in a qualitative way. A loopful of bacterial suspension was brought into contact with the disinfectant and again a loopful of this mixture was cultured for surviving organisms. Results were expressed as </a:t>
            </a:r>
            <a:r>
              <a:rPr lang="en-IN" dirty="0">
                <a:solidFill>
                  <a:srgbClr val="FF0000"/>
                </a:solidFill>
              </a:rPr>
              <a:t>‘growth’ or ‘no growth’. </a:t>
            </a:r>
          </a:p>
          <a:p>
            <a:r>
              <a:rPr lang="en-IN" dirty="0"/>
              <a:t>In quantitative methods, the </a:t>
            </a:r>
            <a:r>
              <a:rPr lang="en-IN" dirty="0">
                <a:solidFill>
                  <a:srgbClr val="FF0000"/>
                </a:solidFill>
              </a:rPr>
              <a:t>number of surviving organisms </a:t>
            </a:r>
            <a:r>
              <a:rPr lang="en-IN" dirty="0"/>
              <a:t>is counted and compared to the original inoculum size.</a:t>
            </a:r>
          </a:p>
        </p:txBody>
      </p:sp>
    </p:spTree>
    <p:extLst>
      <p:ext uri="{BB962C8B-B14F-4D97-AF65-F5344CB8AC3E}">
        <p14:creationId xmlns="" xmlns:p14="http://schemas.microsoft.com/office/powerpoint/2010/main" val="215837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A546EE-E478-4291-AEE1-D8CACDF733FD}"/>
              </a:ext>
            </a:extLst>
          </p:cNvPr>
          <p:cNvSpPr>
            <a:spLocks noGrp="1"/>
          </p:cNvSpPr>
          <p:nvPr>
            <p:ph type="title"/>
          </p:nvPr>
        </p:nvSpPr>
        <p:spPr>
          <a:xfrm>
            <a:off x="838200" y="1"/>
            <a:ext cx="10515600" cy="914400"/>
          </a:xfrm>
        </p:spPr>
        <p:txBody>
          <a:bodyPr>
            <a:normAutofit/>
          </a:bodyPr>
          <a:lstStyle/>
          <a:p>
            <a:pPr algn="ctr"/>
            <a:r>
              <a:rPr lang="en-IN" sz="4000" b="1" dirty="0"/>
              <a:t>Phenol coefficient test</a:t>
            </a:r>
            <a:endParaRPr lang="en-IN" sz="4000" dirty="0"/>
          </a:p>
        </p:txBody>
      </p:sp>
      <p:sp>
        <p:nvSpPr>
          <p:cNvPr id="3" name="Content Placeholder 2">
            <a:extLst>
              <a:ext uri="{FF2B5EF4-FFF2-40B4-BE49-F238E27FC236}">
                <a16:creationId xmlns="" xmlns:a16="http://schemas.microsoft.com/office/drawing/2014/main" id="{D104A384-AAD8-4D33-B25D-428333814EAF}"/>
              </a:ext>
            </a:extLst>
          </p:cNvPr>
          <p:cNvSpPr>
            <a:spLocks noGrp="1"/>
          </p:cNvSpPr>
          <p:nvPr>
            <p:ph idx="1"/>
          </p:nvPr>
        </p:nvSpPr>
        <p:spPr>
          <a:xfrm>
            <a:off x="419100" y="1025911"/>
            <a:ext cx="11353800" cy="5832088"/>
          </a:xfrm>
        </p:spPr>
        <p:txBody>
          <a:bodyPr>
            <a:normAutofit/>
          </a:bodyPr>
          <a:lstStyle/>
          <a:p>
            <a:pPr>
              <a:lnSpc>
                <a:spcPct val="100000"/>
              </a:lnSpc>
              <a:buFont typeface="Wingdings" panose="05000000000000000000" pitchFamily="2" charset="2"/>
              <a:buChar char="Ø"/>
            </a:pPr>
            <a:r>
              <a:rPr lang="en-IN" dirty="0"/>
              <a:t>Historically, a chemical agent’s effectiveness was often compared with that of phenol, the first chemical agent used by </a:t>
            </a:r>
            <a:r>
              <a:rPr lang="en-IN" b="1" dirty="0">
                <a:solidFill>
                  <a:srgbClr val="00B0F0"/>
                </a:solidFill>
              </a:rPr>
              <a:t>Joseph Lister</a:t>
            </a:r>
            <a:r>
              <a:rPr lang="en-IN" dirty="0"/>
              <a:t>. </a:t>
            </a:r>
          </a:p>
          <a:p>
            <a:pPr>
              <a:lnSpc>
                <a:spcPct val="100000"/>
              </a:lnSpc>
              <a:buFont typeface="Wingdings" panose="05000000000000000000" pitchFamily="2" charset="2"/>
              <a:buChar char="Ø"/>
            </a:pPr>
            <a:r>
              <a:rPr lang="en-IN" dirty="0"/>
              <a:t>In 1903, British chemists </a:t>
            </a:r>
            <a:r>
              <a:rPr lang="en-IN" b="1" dirty="0">
                <a:solidFill>
                  <a:srgbClr val="00B0F0"/>
                </a:solidFill>
              </a:rPr>
              <a:t>Samuel </a:t>
            </a:r>
            <a:r>
              <a:rPr lang="en-IN" b="1" dirty="0" err="1">
                <a:solidFill>
                  <a:srgbClr val="00B0F0"/>
                </a:solidFill>
              </a:rPr>
              <a:t>Rideal</a:t>
            </a:r>
            <a:r>
              <a:rPr lang="en-IN" b="1" dirty="0">
                <a:solidFill>
                  <a:srgbClr val="00B0F0"/>
                </a:solidFill>
              </a:rPr>
              <a:t> </a:t>
            </a:r>
            <a:r>
              <a:rPr lang="en-IN" dirty="0"/>
              <a:t>and J. T. </a:t>
            </a:r>
            <a:r>
              <a:rPr lang="en-IN" b="1" dirty="0">
                <a:solidFill>
                  <a:srgbClr val="00B0F0"/>
                </a:solidFill>
              </a:rPr>
              <a:t>Ainslie Walker </a:t>
            </a:r>
            <a:r>
              <a:rPr lang="en-IN" dirty="0"/>
              <a:t>established a protocol to </a:t>
            </a:r>
            <a:r>
              <a:rPr lang="en-IN" u="sng" dirty="0"/>
              <a:t>compare the effectiveness of a variety of chemicals with that of phenol, </a:t>
            </a:r>
            <a:r>
              <a:rPr lang="en-IN" dirty="0"/>
              <a:t>using as their test organisms </a:t>
            </a:r>
            <a:r>
              <a:rPr lang="en-IN" b="1" i="1" dirty="0"/>
              <a:t>Staphylococcus aureus</a:t>
            </a:r>
            <a:r>
              <a:rPr lang="en-IN" dirty="0"/>
              <a:t> (a gram-positive bacterium) and </a:t>
            </a:r>
            <a:r>
              <a:rPr lang="en-IN" b="1" i="1" dirty="0"/>
              <a:t>Salmonella enterica</a:t>
            </a:r>
            <a:r>
              <a:rPr lang="en-IN" b="1" dirty="0"/>
              <a:t> serovar Typhi</a:t>
            </a:r>
            <a:r>
              <a:rPr lang="en-IN" dirty="0"/>
              <a:t> (a gram-negative bacterium). </a:t>
            </a:r>
          </a:p>
        </p:txBody>
      </p:sp>
    </p:spTree>
    <p:extLst>
      <p:ext uri="{BB962C8B-B14F-4D97-AF65-F5344CB8AC3E}">
        <p14:creationId xmlns="" xmlns:p14="http://schemas.microsoft.com/office/powerpoint/2010/main" val="183340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72992D-8341-4596-B8E4-C317FA64B41C}"/>
              </a:ext>
            </a:extLst>
          </p:cNvPr>
          <p:cNvSpPr>
            <a:spLocks noGrp="1"/>
          </p:cNvSpPr>
          <p:nvPr>
            <p:ph type="title"/>
          </p:nvPr>
        </p:nvSpPr>
        <p:spPr>
          <a:xfrm>
            <a:off x="838200" y="1"/>
            <a:ext cx="10515600" cy="947854"/>
          </a:xfrm>
        </p:spPr>
        <p:txBody>
          <a:bodyPr>
            <a:normAutofit/>
          </a:bodyPr>
          <a:lstStyle/>
          <a:p>
            <a:pPr algn="ctr"/>
            <a:r>
              <a:rPr lang="en-IN" sz="4000" b="1" dirty="0"/>
              <a:t>Phenol coefficient test</a:t>
            </a:r>
            <a:endParaRPr lang="en-IN" sz="4000" dirty="0"/>
          </a:p>
        </p:txBody>
      </p:sp>
      <p:sp>
        <p:nvSpPr>
          <p:cNvPr id="3" name="Content Placeholder 2">
            <a:extLst>
              <a:ext uri="{FF2B5EF4-FFF2-40B4-BE49-F238E27FC236}">
                <a16:creationId xmlns="" xmlns:a16="http://schemas.microsoft.com/office/drawing/2014/main" id="{DA741F55-0EDF-493E-84DC-A72BAA56FD11}"/>
              </a:ext>
            </a:extLst>
          </p:cNvPr>
          <p:cNvSpPr>
            <a:spLocks noGrp="1"/>
          </p:cNvSpPr>
          <p:nvPr>
            <p:ph idx="1"/>
          </p:nvPr>
        </p:nvSpPr>
        <p:spPr>
          <a:xfrm>
            <a:off x="526895" y="947856"/>
            <a:ext cx="11138210" cy="5720574"/>
          </a:xfrm>
        </p:spPr>
        <p:txBody>
          <a:bodyPr>
            <a:normAutofit/>
          </a:bodyPr>
          <a:lstStyle/>
          <a:p>
            <a:pPr>
              <a:lnSpc>
                <a:spcPct val="110000"/>
              </a:lnSpc>
              <a:buFont typeface="Wingdings" panose="05000000000000000000" pitchFamily="2" charset="2"/>
              <a:buChar char="Ø"/>
            </a:pPr>
            <a:r>
              <a:rPr lang="en-IN" sz="2600" dirty="0"/>
              <a:t>A </a:t>
            </a:r>
            <a:r>
              <a:rPr lang="en-IN" sz="2600" b="1" dirty="0">
                <a:solidFill>
                  <a:srgbClr val="00B0F0"/>
                </a:solidFill>
              </a:rPr>
              <a:t>phenol coefficient of 1.0 </a:t>
            </a:r>
            <a:r>
              <a:rPr lang="en-IN" sz="2600" dirty="0"/>
              <a:t>means that the chemical agent has about the </a:t>
            </a:r>
            <a:r>
              <a:rPr lang="en-IN" sz="2600" b="1" dirty="0">
                <a:solidFill>
                  <a:srgbClr val="00B0F0"/>
                </a:solidFill>
              </a:rPr>
              <a:t>same level of effectiveness as phenol</a:t>
            </a:r>
            <a:r>
              <a:rPr lang="en-IN" sz="2600" dirty="0"/>
              <a:t>. A chemical agent with a phenol coefficient of less than 1.0 is less effective than phenol. </a:t>
            </a:r>
          </a:p>
          <a:p>
            <a:pPr>
              <a:lnSpc>
                <a:spcPct val="110000"/>
              </a:lnSpc>
              <a:buFont typeface="Wingdings" panose="05000000000000000000" pitchFamily="2" charset="2"/>
              <a:buChar char="Ø"/>
            </a:pPr>
            <a:r>
              <a:rPr lang="en-IN" sz="2600" dirty="0"/>
              <a:t>An example is </a:t>
            </a:r>
            <a:r>
              <a:rPr lang="en-IN" sz="2600" b="1" u="sng" dirty="0"/>
              <a:t>formalin</a:t>
            </a:r>
            <a:r>
              <a:rPr lang="en-IN" sz="2600" dirty="0"/>
              <a:t>, with phenol coefficients of 0.3 (</a:t>
            </a:r>
            <a:r>
              <a:rPr lang="en-IN" sz="2600" i="1" dirty="0"/>
              <a:t>S. aureus</a:t>
            </a:r>
            <a:r>
              <a:rPr lang="en-IN" sz="2600" dirty="0"/>
              <a:t>) and 0.7 (</a:t>
            </a:r>
            <a:r>
              <a:rPr lang="en-IN" sz="2600" i="1" dirty="0"/>
              <a:t>S. enterica</a:t>
            </a:r>
            <a:r>
              <a:rPr lang="en-IN" sz="2600" dirty="0"/>
              <a:t> serovar Typhi). </a:t>
            </a:r>
          </a:p>
          <a:p>
            <a:pPr>
              <a:lnSpc>
                <a:spcPct val="110000"/>
              </a:lnSpc>
              <a:buFont typeface="Wingdings" panose="05000000000000000000" pitchFamily="2" charset="2"/>
              <a:buChar char="Ø"/>
            </a:pPr>
            <a:r>
              <a:rPr lang="en-IN" sz="2600" dirty="0"/>
              <a:t>A chemical agent with a phenol coefficient greater than 1.0 is more effective than phenol, such as </a:t>
            </a:r>
            <a:r>
              <a:rPr lang="en-IN" sz="2600" b="1" u="sng" dirty="0"/>
              <a:t>chloramine</a:t>
            </a:r>
            <a:r>
              <a:rPr lang="en-IN" sz="2600" dirty="0"/>
              <a:t>, with phenol coefficients of 133 and 100, respectively. Although the phenol coefficient was once a useful measure of effectiveness, it is no longer commonly used because the conditions and organisms used were arbitrarily chosen</a:t>
            </a:r>
            <a:endParaRPr lang="en-IN" sz="2600" b="1" u="sng" dirty="0"/>
          </a:p>
          <a:p>
            <a:endParaRPr lang="en-IN" dirty="0"/>
          </a:p>
        </p:txBody>
      </p:sp>
    </p:spTree>
    <p:extLst>
      <p:ext uri="{BB962C8B-B14F-4D97-AF65-F5344CB8AC3E}">
        <p14:creationId xmlns="" xmlns:p14="http://schemas.microsoft.com/office/powerpoint/2010/main" val="362091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DED7F8E-5AD5-44A2-8FAE-083BA17AD077}"/>
              </a:ext>
            </a:extLst>
          </p:cNvPr>
          <p:cNvSpPr>
            <a:spLocks noGrp="1"/>
          </p:cNvSpPr>
          <p:nvPr>
            <p:ph idx="1"/>
          </p:nvPr>
        </p:nvSpPr>
        <p:spPr/>
        <p:txBody>
          <a:bodyPr/>
          <a:lstStyle/>
          <a:p>
            <a:r>
              <a:rPr lang="en-IN" b="1" u="sng" dirty="0"/>
              <a:t>Determination of phenol coefficient:</a:t>
            </a:r>
            <a:r>
              <a:rPr lang="en-IN" dirty="0"/>
              <a:t/>
            </a:r>
            <a:br>
              <a:rPr lang="en-IN" dirty="0"/>
            </a:br>
            <a:r>
              <a:rPr lang="en-IN" dirty="0"/>
              <a:t>Phenol coefficient of a disinfectant is calculated by dividing the dilution of test disinfectant by the dilution of phenol that disinfects under predetermined conditions</a:t>
            </a:r>
          </a:p>
          <a:p>
            <a:endParaRPr lang="en-IN" dirty="0"/>
          </a:p>
        </p:txBody>
      </p:sp>
    </p:spTree>
    <p:extLst>
      <p:ext uri="{BB962C8B-B14F-4D97-AF65-F5344CB8AC3E}">
        <p14:creationId xmlns="" xmlns:p14="http://schemas.microsoft.com/office/powerpoint/2010/main" val="2168963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TotalTime>
  <Words>1367</Words>
  <Application>Microsoft Office PowerPoint</Application>
  <PresentationFormat>Custom</PresentationFormat>
  <Paragraphs>85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Evaluation/testing of disinfectants</vt:lpstr>
      <vt:lpstr>Slide 2</vt:lpstr>
      <vt:lpstr>Disk-Diffusion Method</vt:lpstr>
      <vt:lpstr>Slide 4</vt:lpstr>
      <vt:lpstr>Uses &amp; Advantages</vt:lpstr>
      <vt:lpstr>Suspension tests</vt:lpstr>
      <vt:lpstr>Phenol coefficient test</vt:lpstr>
      <vt:lpstr>Phenol coefficient test</vt:lpstr>
      <vt:lpstr>Slide 9</vt:lpstr>
      <vt:lpstr>Rideal Walker method</vt:lpstr>
      <vt:lpstr>Slide 11</vt:lpstr>
      <vt:lpstr>Disadvantages of the Rideal-Walker test are:</vt:lpstr>
      <vt:lpstr>Chick Martin test</vt:lpstr>
      <vt:lpstr>Slide 14</vt:lpstr>
      <vt:lpstr>Capacity test (Kelsey-Sykes test)</vt:lpstr>
      <vt:lpstr>Capacity test (Kelsey-Sykes test)</vt:lpstr>
      <vt:lpstr>Capacity test (Kelsey-Sykes test)</vt:lpstr>
      <vt:lpstr>Capacity test (Kelsey-Sykes test)</vt:lpstr>
      <vt:lpstr>In-Use Test/Kelsey–Maurer test</vt:lpstr>
      <vt:lpstr>Carrier tests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Evaluation/testing of disinfectants</dc:title>
  <dc:creator>rahul nair</dc:creator>
  <cp:lastModifiedBy>kle1</cp:lastModifiedBy>
  <cp:revision>10</cp:revision>
  <dcterms:created xsi:type="dcterms:W3CDTF">2022-01-03T09:00:56Z</dcterms:created>
  <dcterms:modified xsi:type="dcterms:W3CDTF">2023-08-09T10:36:36Z</dcterms:modified>
</cp:coreProperties>
</file>